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73" r:id="rId3"/>
    <p:sldId id="270" r:id="rId4"/>
    <p:sldId id="279" r:id="rId5"/>
    <p:sldId id="257" r:id="rId6"/>
    <p:sldId id="258" r:id="rId7"/>
    <p:sldId id="262" r:id="rId8"/>
    <p:sldId id="261" r:id="rId9"/>
    <p:sldId id="264" r:id="rId10"/>
    <p:sldId id="265" r:id="rId11"/>
    <p:sldId id="266" r:id="rId12"/>
    <p:sldId id="267" r:id="rId13"/>
    <p:sldId id="272" r:id="rId14"/>
    <p:sldId id="274" r:id="rId15"/>
    <p:sldId id="268" r:id="rId16"/>
    <p:sldId id="277" r:id="rId17"/>
    <p:sldId id="276" r:id="rId18"/>
    <p:sldId id="271" r:id="rId19"/>
    <p:sldId id="275" r:id="rId20"/>
    <p:sldId id="278" r:id="rId21"/>
    <p:sldId id="280" r:id="rId22"/>
    <p:sldId id="281" r:id="rId23"/>
    <p:sldId id="260" r:id="rId24"/>
    <p:sldId id="269" r:id="rId25"/>
    <p:sldId id="284" r:id="rId26"/>
    <p:sldId id="282" r:id="rId27"/>
    <p:sldId id="283" r:id="rId28"/>
    <p:sldId id="285" r:id="rId29"/>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2438400"/>
            <a:ext cx="9144000" cy="4046538"/>
            <a:chOff x="0" y="1536"/>
            <a:chExt cx="5760" cy="2549"/>
          </a:xfrm>
        </p:grpSpPr>
        <p:sp>
          <p:nvSpPr>
            <p:cNvPr id="122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292"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293"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4"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5"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6"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7"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8"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99"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0"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1"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2"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3"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4"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05"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NZ"/>
            </a:p>
          </p:txBody>
        </p:sp>
      </p:grpSp>
      <p:sp>
        <p:nvSpPr>
          <p:cNvPr id="1230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NZ" noProof="0" smtClean="0"/>
              <a:t>Click to edit Master title style</a:t>
            </a:r>
          </a:p>
        </p:txBody>
      </p:sp>
      <p:sp>
        <p:nvSpPr>
          <p:cNvPr id="1230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NZ" noProof="0" smtClean="0"/>
              <a:t>Click to edit Master subtitle style</a:t>
            </a:r>
          </a:p>
        </p:txBody>
      </p:sp>
      <p:sp>
        <p:nvSpPr>
          <p:cNvPr id="12308" name="Rectangle 20"/>
          <p:cNvSpPr>
            <a:spLocks noGrp="1" noChangeArrowheads="1"/>
          </p:cNvSpPr>
          <p:nvPr>
            <p:ph type="dt" sz="quarter" idx="2"/>
          </p:nvPr>
        </p:nvSpPr>
        <p:spPr/>
        <p:txBody>
          <a:bodyPr/>
          <a:lstStyle>
            <a:lvl1pPr>
              <a:defRPr/>
            </a:lvl1pPr>
          </a:lstStyle>
          <a:p>
            <a:endParaRPr lang="en-NZ"/>
          </a:p>
        </p:txBody>
      </p:sp>
      <p:sp>
        <p:nvSpPr>
          <p:cNvPr id="12309" name="Rectangle 21"/>
          <p:cNvSpPr>
            <a:spLocks noGrp="1" noChangeArrowheads="1"/>
          </p:cNvSpPr>
          <p:nvPr>
            <p:ph type="ftr" sz="quarter" idx="3"/>
          </p:nvPr>
        </p:nvSpPr>
        <p:spPr/>
        <p:txBody>
          <a:bodyPr/>
          <a:lstStyle>
            <a:lvl1pPr>
              <a:defRPr/>
            </a:lvl1pPr>
          </a:lstStyle>
          <a:p>
            <a:endParaRPr lang="en-NZ"/>
          </a:p>
        </p:txBody>
      </p:sp>
      <p:sp>
        <p:nvSpPr>
          <p:cNvPr id="12310" name="Rectangle 22"/>
          <p:cNvSpPr>
            <a:spLocks noGrp="1" noChangeArrowheads="1"/>
          </p:cNvSpPr>
          <p:nvPr>
            <p:ph type="sldNum" sz="quarter" idx="4"/>
          </p:nvPr>
        </p:nvSpPr>
        <p:spPr/>
        <p:txBody>
          <a:bodyPr/>
          <a:lstStyle>
            <a:lvl1pPr>
              <a:defRPr/>
            </a:lvl1pPr>
          </a:lstStyle>
          <a:p>
            <a:fld id="{7229CB44-373F-4C38-85E1-4B47F47A5C98}" type="slidenum">
              <a:rPr lang="en-NZ"/>
              <a:pPr/>
              <a:t>‹#›</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306"/>
                                        </p:tgtEl>
                                        <p:attrNameLst>
                                          <p:attrName>style.visibility</p:attrName>
                                        </p:attrNameLst>
                                      </p:cBhvr>
                                      <p:to>
                                        <p:strVal val="visible"/>
                                      </p:to>
                                    </p:set>
                                    <p:animEffect transition="in" filter="fade">
                                      <p:cBhvr>
                                        <p:cTn id="7" dur="1000">
                                          <p:stCondLst>
                                            <p:cond delay="0"/>
                                          </p:stCondLst>
                                        </p:cTn>
                                        <p:tgtEl>
                                          <p:spTgt spid="12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307">
                                            <p:txEl>
                                              <p:pRg st="0" end="0"/>
                                            </p:txEl>
                                          </p:spTgt>
                                        </p:tgtEl>
                                        <p:attrNameLst>
                                          <p:attrName>style.visibility</p:attrName>
                                        </p:attrNameLst>
                                      </p:cBhvr>
                                      <p:to>
                                        <p:strVal val="visible"/>
                                      </p:to>
                                    </p:set>
                                    <p:animEffect transition="in" filter="fade">
                                      <p:cBhvr>
                                        <p:cTn id="12" dur="500">
                                          <p:stCondLst>
                                            <p:cond delay="0"/>
                                          </p:stCondLst>
                                        </p:cTn>
                                        <p:tgtEl>
                                          <p:spTgt spid="12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2307"/>
                        </p:tgtEl>
                        <p:attrNameLst>
                          <p:attrName>style.visibility</p:attrName>
                        </p:attrNameLst>
                      </p:cBhvr>
                      <p:to>
                        <p:strVal val="visible"/>
                      </p:to>
                    </p:set>
                    <p:animEffect transition="in" filter="fade">
                      <p:cBhvr>
                        <p:cTn dur="500">
                          <p:stCondLst>
                            <p:cond delay="0"/>
                          </p:stCondLst>
                        </p:cTn>
                        <p:tgtEl>
                          <p:spTgt spid="1230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865003EA-9249-4BF8-8A00-C0B825825ACA}" type="slidenum">
              <a:rPr lang="en-NZ"/>
              <a:pPr/>
              <a:t>‹#›</a:t>
            </a:fld>
            <a:endParaRPr lang="en-NZ"/>
          </a:p>
        </p:txBody>
      </p:sp>
    </p:spTree>
    <p:extLst>
      <p:ext uri="{BB962C8B-B14F-4D97-AF65-F5344CB8AC3E}">
        <p14:creationId xmlns:p14="http://schemas.microsoft.com/office/powerpoint/2010/main" val="18136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6EA51C90-1703-46BE-990C-E04591285249}" type="slidenum">
              <a:rPr lang="en-NZ"/>
              <a:pPr/>
              <a:t>‹#›</a:t>
            </a:fld>
            <a:endParaRPr lang="en-NZ"/>
          </a:p>
        </p:txBody>
      </p:sp>
    </p:spTree>
    <p:extLst>
      <p:ext uri="{BB962C8B-B14F-4D97-AF65-F5344CB8AC3E}">
        <p14:creationId xmlns:p14="http://schemas.microsoft.com/office/powerpoint/2010/main" val="372778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7897F16D-7972-4A26-ACFE-7E3FB6AEC71B}" type="slidenum">
              <a:rPr lang="en-NZ"/>
              <a:pPr/>
              <a:t>‹#›</a:t>
            </a:fld>
            <a:endParaRPr lang="en-NZ"/>
          </a:p>
        </p:txBody>
      </p:sp>
    </p:spTree>
    <p:extLst>
      <p:ext uri="{BB962C8B-B14F-4D97-AF65-F5344CB8AC3E}">
        <p14:creationId xmlns:p14="http://schemas.microsoft.com/office/powerpoint/2010/main" val="210207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4CE1C9FB-BAE9-4870-93D4-751C5FEB01EA}" type="slidenum">
              <a:rPr lang="en-NZ"/>
              <a:pPr/>
              <a:t>‹#›</a:t>
            </a:fld>
            <a:endParaRPr lang="en-NZ"/>
          </a:p>
        </p:txBody>
      </p:sp>
    </p:spTree>
    <p:extLst>
      <p:ext uri="{BB962C8B-B14F-4D97-AF65-F5344CB8AC3E}">
        <p14:creationId xmlns:p14="http://schemas.microsoft.com/office/powerpoint/2010/main" val="370600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364F396E-4549-46AC-9E3F-A6FEDEF25D54}" type="slidenum">
              <a:rPr lang="en-NZ"/>
              <a:pPr/>
              <a:t>‹#›</a:t>
            </a:fld>
            <a:endParaRPr lang="en-NZ"/>
          </a:p>
        </p:txBody>
      </p:sp>
    </p:spTree>
    <p:extLst>
      <p:ext uri="{BB962C8B-B14F-4D97-AF65-F5344CB8AC3E}">
        <p14:creationId xmlns:p14="http://schemas.microsoft.com/office/powerpoint/2010/main" val="17767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NZ"/>
          </a:p>
        </p:txBody>
      </p:sp>
      <p:sp>
        <p:nvSpPr>
          <p:cNvPr id="8" name="Footer Placeholder 7"/>
          <p:cNvSpPr>
            <a:spLocks noGrp="1"/>
          </p:cNvSpPr>
          <p:nvPr>
            <p:ph type="ftr" sz="quarter" idx="11"/>
          </p:nvPr>
        </p:nvSpPr>
        <p:spPr/>
        <p:txBody>
          <a:bodyPr/>
          <a:lstStyle>
            <a:lvl1pPr>
              <a:defRPr/>
            </a:lvl1pPr>
          </a:lstStyle>
          <a:p>
            <a:endParaRPr lang="en-NZ"/>
          </a:p>
        </p:txBody>
      </p:sp>
      <p:sp>
        <p:nvSpPr>
          <p:cNvPr id="9" name="Slide Number Placeholder 8"/>
          <p:cNvSpPr>
            <a:spLocks noGrp="1"/>
          </p:cNvSpPr>
          <p:nvPr>
            <p:ph type="sldNum" sz="quarter" idx="12"/>
          </p:nvPr>
        </p:nvSpPr>
        <p:spPr/>
        <p:txBody>
          <a:bodyPr/>
          <a:lstStyle>
            <a:lvl1pPr>
              <a:defRPr/>
            </a:lvl1pPr>
          </a:lstStyle>
          <a:p>
            <a:fld id="{8497F1F6-C0D5-4A87-BA36-9AD4680D4C70}" type="slidenum">
              <a:rPr lang="en-NZ"/>
              <a:pPr/>
              <a:t>‹#›</a:t>
            </a:fld>
            <a:endParaRPr lang="en-NZ"/>
          </a:p>
        </p:txBody>
      </p:sp>
    </p:spTree>
    <p:extLst>
      <p:ext uri="{BB962C8B-B14F-4D97-AF65-F5344CB8AC3E}">
        <p14:creationId xmlns:p14="http://schemas.microsoft.com/office/powerpoint/2010/main" val="113417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NZ"/>
          </a:p>
        </p:txBody>
      </p:sp>
      <p:sp>
        <p:nvSpPr>
          <p:cNvPr id="4" name="Footer Placeholder 3"/>
          <p:cNvSpPr>
            <a:spLocks noGrp="1"/>
          </p:cNvSpPr>
          <p:nvPr>
            <p:ph type="ftr" sz="quarter" idx="11"/>
          </p:nvPr>
        </p:nvSpPr>
        <p:spPr/>
        <p:txBody>
          <a:bodyPr/>
          <a:lstStyle>
            <a:lvl1pPr>
              <a:defRPr/>
            </a:lvl1pPr>
          </a:lstStyle>
          <a:p>
            <a:endParaRPr lang="en-NZ"/>
          </a:p>
        </p:txBody>
      </p:sp>
      <p:sp>
        <p:nvSpPr>
          <p:cNvPr id="5" name="Slide Number Placeholder 4"/>
          <p:cNvSpPr>
            <a:spLocks noGrp="1"/>
          </p:cNvSpPr>
          <p:nvPr>
            <p:ph type="sldNum" sz="quarter" idx="12"/>
          </p:nvPr>
        </p:nvSpPr>
        <p:spPr/>
        <p:txBody>
          <a:bodyPr/>
          <a:lstStyle>
            <a:lvl1pPr>
              <a:defRPr/>
            </a:lvl1pPr>
          </a:lstStyle>
          <a:p>
            <a:fld id="{A5859B44-2286-472A-8BEC-4E2CBA6E1F70}" type="slidenum">
              <a:rPr lang="en-NZ"/>
              <a:pPr/>
              <a:t>‹#›</a:t>
            </a:fld>
            <a:endParaRPr lang="en-NZ"/>
          </a:p>
        </p:txBody>
      </p:sp>
    </p:spTree>
    <p:extLst>
      <p:ext uri="{BB962C8B-B14F-4D97-AF65-F5344CB8AC3E}">
        <p14:creationId xmlns:p14="http://schemas.microsoft.com/office/powerpoint/2010/main" val="6969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NZ"/>
          </a:p>
        </p:txBody>
      </p:sp>
      <p:sp>
        <p:nvSpPr>
          <p:cNvPr id="3" name="Footer Placeholder 2"/>
          <p:cNvSpPr>
            <a:spLocks noGrp="1"/>
          </p:cNvSpPr>
          <p:nvPr>
            <p:ph type="ftr" sz="quarter" idx="11"/>
          </p:nvPr>
        </p:nvSpPr>
        <p:spPr/>
        <p:txBody>
          <a:bodyPr/>
          <a:lstStyle>
            <a:lvl1pPr>
              <a:defRPr/>
            </a:lvl1pPr>
          </a:lstStyle>
          <a:p>
            <a:endParaRPr lang="en-NZ"/>
          </a:p>
        </p:txBody>
      </p:sp>
      <p:sp>
        <p:nvSpPr>
          <p:cNvPr id="4" name="Slide Number Placeholder 3"/>
          <p:cNvSpPr>
            <a:spLocks noGrp="1"/>
          </p:cNvSpPr>
          <p:nvPr>
            <p:ph type="sldNum" sz="quarter" idx="12"/>
          </p:nvPr>
        </p:nvSpPr>
        <p:spPr/>
        <p:txBody>
          <a:bodyPr/>
          <a:lstStyle>
            <a:lvl1pPr>
              <a:defRPr/>
            </a:lvl1pPr>
          </a:lstStyle>
          <a:p>
            <a:fld id="{550A9512-0C6A-4BFD-97D0-B8F0FF60D9BD}" type="slidenum">
              <a:rPr lang="en-NZ"/>
              <a:pPr/>
              <a:t>‹#›</a:t>
            </a:fld>
            <a:endParaRPr lang="en-NZ"/>
          </a:p>
        </p:txBody>
      </p:sp>
    </p:spTree>
    <p:extLst>
      <p:ext uri="{BB962C8B-B14F-4D97-AF65-F5344CB8AC3E}">
        <p14:creationId xmlns:p14="http://schemas.microsoft.com/office/powerpoint/2010/main" val="222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425DCFB0-B19F-49DE-B9E9-3B6DF5B5DBD4}" type="slidenum">
              <a:rPr lang="en-NZ"/>
              <a:pPr/>
              <a:t>‹#›</a:t>
            </a:fld>
            <a:endParaRPr lang="en-NZ"/>
          </a:p>
        </p:txBody>
      </p:sp>
    </p:spTree>
    <p:extLst>
      <p:ext uri="{BB962C8B-B14F-4D97-AF65-F5344CB8AC3E}">
        <p14:creationId xmlns:p14="http://schemas.microsoft.com/office/powerpoint/2010/main" val="343172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76D7AB07-D014-4B82-8D20-B9801A9DC142}" type="slidenum">
              <a:rPr lang="en-NZ"/>
              <a:pPr/>
              <a:t>‹#›</a:t>
            </a:fld>
            <a:endParaRPr lang="en-NZ"/>
          </a:p>
        </p:txBody>
      </p:sp>
    </p:spTree>
    <p:extLst>
      <p:ext uri="{BB962C8B-B14F-4D97-AF65-F5344CB8AC3E}">
        <p14:creationId xmlns:p14="http://schemas.microsoft.com/office/powerpoint/2010/main" val="238859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2438400"/>
            <a:ext cx="9144000" cy="4046538"/>
            <a:chOff x="0" y="1536"/>
            <a:chExt cx="5760" cy="2549"/>
          </a:xfrm>
        </p:grpSpPr>
        <p:sp>
          <p:nvSpPr>
            <p:cNvPr id="112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1268"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1269"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1"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2"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3"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4"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5"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7"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7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8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81"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NZ"/>
            </a:p>
          </p:txBody>
        </p:sp>
      </p:grpSp>
      <p:sp>
        <p:nvSpPr>
          <p:cNvPr id="1128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NZ" smtClean="0"/>
              <a:t>Click to edit Master title style</a:t>
            </a:r>
          </a:p>
        </p:txBody>
      </p:sp>
      <p:sp>
        <p:nvSpPr>
          <p:cNvPr id="1128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NZ"/>
          </a:p>
        </p:txBody>
      </p:sp>
      <p:sp>
        <p:nvSpPr>
          <p:cNvPr id="1128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NZ"/>
          </a:p>
        </p:txBody>
      </p:sp>
      <p:sp>
        <p:nvSpPr>
          <p:cNvPr id="1128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A5E361-9E10-494D-9CFA-523044D16627}" type="slidenum">
              <a:rPr lang="en-NZ"/>
              <a:pPr/>
              <a:t>‹#›</a:t>
            </a:fld>
            <a:endParaRPr lang="en-NZ"/>
          </a:p>
        </p:txBody>
      </p:sp>
      <p:sp>
        <p:nvSpPr>
          <p:cNvPr id="1128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282"/>
                                        </p:tgtEl>
                                        <p:attrNameLst>
                                          <p:attrName>style.visibility</p:attrName>
                                        </p:attrNameLst>
                                      </p:cBhvr>
                                      <p:to>
                                        <p:strVal val="visible"/>
                                      </p:to>
                                    </p:set>
                                    <p:animEffect transition="in" filter="fade">
                                      <p:cBhvr>
                                        <p:cTn id="7" dur="1000">
                                          <p:stCondLst>
                                            <p:cond delay="0"/>
                                          </p:stCondLst>
                                        </p:cTn>
                                        <p:tgtEl>
                                          <p:spTgt spid="11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286">
                                            <p:txEl>
                                              <p:pRg st="0" end="0"/>
                                            </p:txEl>
                                          </p:spTgt>
                                        </p:tgtEl>
                                        <p:attrNameLst>
                                          <p:attrName>style.visibility</p:attrName>
                                        </p:attrNameLst>
                                      </p:cBhvr>
                                      <p:to>
                                        <p:strVal val="visible"/>
                                      </p:to>
                                    </p:set>
                                    <p:animEffect transition="in" filter="fade">
                                      <p:cBhvr>
                                        <p:cTn id="12" dur="500">
                                          <p:stCondLst>
                                            <p:cond delay="0"/>
                                          </p:stCondLst>
                                        </p:cTn>
                                        <p:tgtEl>
                                          <p:spTgt spid="11286">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1286">
                                            <p:txEl>
                                              <p:pRg st="1" end="1"/>
                                            </p:txEl>
                                          </p:spTgt>
                                        </p:tgtEl>
                                        <p:attrNameLst>
                                          <p:attrName>style.visibility</p:attrName>
                                        </p:attrNameLst>
                                      </p:cBhvr>
                                      <p:to>
                                        <p:strVal val="visible"/>
                                      </p:to>
                                    </p:set>
                                    <p:animEffect transition="in" filter="fade">
                                      <p:cBhvr>
                                        <p:cTn id="15" dur="500">
                                          <p:stCondLst>
                                            <p:cond delay="0"/>
                                          </p:stCondLst>
                                        </p:cTn>
                                        <p:tgtEl>
                                          <p:spTgt spid="11286">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1286">
                                            <p:txEl>
                                              <p:pRg st="2" end="2"/>
                                            </p:txEl>
                                          </p:spTgt>
                                        </p:tgtEl>
                                        <p:attrNameLst>
                                          <p:attrName>style.visibility</p:attrName>
                                        </p:attrNameLst>
                                      </p:cBhvr>
                                      <p:to>
                                        <p:strVal val="visible"/>
                                      </p:to>
                                    </p:set>
                                    <p:animEffect transition="in" filter="fade">
                                      <p:cBhvr>
                                        <p:cTn id="18" dur="500">
                                          <p:stCondLst>
                                            <p:cond delay="0"/>
                                          </p:stCondLst>
                                        </p:cTn>
                                        <p:tgtEl>
                                          <p:spTgt spid="11286">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1286">
                                            <p:txEl>
                                              <p:pRg st="3" end="3"/>
                                            </p:txEl>
                                          </p:spTgt>
                                        </p:tgtEl>
                                        <p:attrNameLst>
                                          <p:attrName>style.visibility</p:attrName>
                                        </p:attrNameLst>
                                      </p:cBhvr>
                                      <p:to>
                                        <p:strVal val="visible"/>
                                      </p:to>
                                    </p:set>
                                    <p:animEffect transition="in" filter="fade">
                                      <p:cBhvr>
                                        <p:cTn id="21" dur="500">
                                          <p:stCondLst>
                                            <p:cond delay="0"/>
                                          </p:stCondLst>
                                        </p:cTn>
                                        <p:tgtEl>
                                          <p:spTgt spid="11286">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1286">
                                            <p:txEl>
                                              <p:pRg st="4" end="4"/>
                                            </p:txEl>
                                          </p:spTgt>
                                        </p:tgtEl>
                                        <p:attrNameLst>
                                          <p:attrName>style.visibility</p:attrName>
                                        </p:attrNameLst>
                                      </p:cBhvr>
                                      <p:to>
                                        <p:strVal val="visible"/>
                                      </p:to>
                                    </p:set>
                                    <p:animEffect transition="in" filter="fade">
                                      <p:cBhvr>
                                        <p:cTn id="24" dur="500">
                                          <p:stCondLst>
                                            <p:cond delay="0"/>
                                          </p:stCondLst>
                                        </p:cTn>
                                        <p:tgtEl>
                                          <p:spTgt spid="11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p:bldP spid="11286"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1286"/>
                        </p:tgtEl>
                        <p:attrNameLst>
                          <p:attrName>style.visibility</p:attrName>
                        </p:attrNameLst>
                      </p:cBhvr>
                      <p:to>
                        <p:strVal val="visible"/>
                      </p:to>
                    </p:set>
                    <p:animEffect transition="in" filter="fade">
                      <p:cBhvr>
                        <p:cTn dur="500">
                          <p:stCondLst>
                            <p:cond delay="0"/>
                          </p:stCondLst>
                        </p:cTn>
                        <p:tgtEl>
                          <p:spTgt spid="11286"/>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1286"/>
                        </p:tgtEl>
                        <p:attrNameLst>
                          <p:attrName>style.visibility</p:attrName>
                        </p:attrNameLst>
                      </p:cBhvr>
                      <p:to>
                        <p:strVal val="visible"/>
                      </p:to>
                    </p:set>
                    <p:animEffect transition="in" filter="fade">
                      <p:cBhvr>
                        <p:cTn dur="500">
                          <p:stCondLst>
                            <p:cond delay="0"/>
                          </p:stCondLst>
                        </p:cTn>
                        <p:tgtEl>
                          <p:spTgt spid="11286"/>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1286"/>
                        </p:tgtEl>
                        <p:attrNameLst>
                          <p:attrName>style.visibility</p:attrName>
                        </p:attrNameLst>
                      </p:cBhvr>
                      <p:to>
                        <p:strVal val="visible"/>
                      </p:to>
                    </p:set>
                    <p:animEffect transition="in" filter="fade">
                      <p:cBhvr>
                        <p:cTn dur="500">
                          <p:stCondLst>
                            <p:cond delay="0"/>
                          </p:stCondLst>
                        </p:cTn>
                        <p:tgtEl>
                          <p:spTgt spid="11286"/>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1286"/>
                        </p:tgtEl>
                        <p:attrNameLst>
                          <p:attrName>style.visibility</p:attrName>
                        </p:attrNameLst>
                      </p:cBhvr>
                      <p:to>
                        <p:strVal val="visible"/>
                      </p:to>
                    </p:set>
                    <p:animEffect transition="in" filter="fade">
                      <p:cBhvr>
                        <p:cTn dur="500">
                          <p:stCondLst>
                            <p:cond delay="0"/>
                          </p:stCondLst>
                        </p:cTn>
                        <p:tgtEl>
                          <p:spTgt spid="11286"/>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1286"/>
                        </p:tgtEl>
                        <p:attrNameLst>
                          <p:attrName>style.visibility</p:attrName>
                        </p:attrNameLst>
                      </p:cBhvr>
                      <p:to>
                        <p:strVal val="visible"/>
                      </p:to>
                    </p:set>
                    <p:animEffect transition="in" filter="fade">
                      <p:cBhvr>
                        <p:cTn dur="500">
                          <p:stCondLst>
                            <p:cond delay="0"/>
                          </p:stCondLst>
                        </p:cTn>
                        <p:tgtEl>
                          <p:spTgt spid="11286"/>
                        </p:tgtEl>
                      </p:cBhvr>
                    </p:animEffect>
                  </p:childTnLst>
                </p:cTn>
              </p:par>
            </p:tnLst>
          </p:tmpl>
        </p:tmplLst>
      </p:bldP>
    </p:bld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su.edu/~heslipst/contents/ANP44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hunterian.gla.ac.uk/collections/museum/hominid/background/background.shtml" TargetMode="External"/><Relationship Id="rId5" Type="http://schemas.openxmlformats.org/officeDocument/2006/relationships/hyperlink" Target="http://sci.waikato.ac.nz/evolution/HumanEvolution.shtml" TargetMode="External"/><Relationship Id="rId4" Type="http://schemas.openxmlformats.org/officeDocument/2006/relationships/hyperlink" Target="http://www.talkorigins.org/faqs/homs/species.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anthropology.si.edu/humanorigins/ha/oh5.html"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81000"/>
            <a:ext cx="7772400" cy="1447800"/>
          </a:xfrm>
        </p:spPr>
        <p:txBody>
          <a:bodyPr/>
          <a:lstStyle/>
          <a:p>
            <a:r>
              <a:rPr lang="en-NZ" sz="7200"/>
              <a:t>Hominins</a:t>
            </a:r>
          </a:p>
        </p:txBody>
      </p:sp>
      <p:sp>
        <p:nvSpPr>
          <p:cNvPr id="2051" name="Rectangle 3"/>
          <p:cNvSpPr>
            <a:spLocks noGrp="1" noChangeArrowheads="1"/>
          </p:cNvSpPr>
          <p:nvPr>
            <p:ph type="subTitle" idx="1"/>
          </p:nvPr>
        </p:nvSpPr>
        <p:spPr>
          <a:xfrm>
            <a:off x="1371600" y="1752600"/>
            <a:ext cx="6400800" cy="1295400"/>
          </a:xfrm>
        </p:spPr>
        <p:txBody>
          <a:bodyPr/>
          <a:lstStyle/>
          <a:p>
            <a:r>
              <a:rPr lang="en-NZ" b="1"/>
              <a:t>Living and fossil species belonging to the human lineage</a:t>
            </a:r>
          </a:p>
        </p:txBody>
      </p:sp>
      <p:pic>
        <p:nvPicPr>
          <p:cNvPr id="2052" name="Picture 4"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88" y="2819400"/>
            <a:ext cx="31448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781800" y="3733800"/>
            <a:ext cx="1219200" cy="466725"/>
          </a:xfrm>
          <a:prstGeom prst="rect">
            <a:avLst/>
          </a:prstGeom>
          <a:solidFill>
            <a:srgbClr val="666699">
              <a:alpha val="83000"/>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400" b="1">
                <a:hlinkClick r:id="rId3"/>
              </a:rPr>
              <a:t>Fossils</a:t>
            </a:r>
            <a:endParaRPr lang="en-NZ" sz="2400" b="1"/>
          </a:p>
        </p:txBody>
      </p:sp>
      <p:sp>
        <p:nvSpPr>
          <p:cNvPr id="2054" name="Text Box 6"/>
          <p:cNvSpPr txBox="1">
            <a:spLocks noChangeArrowheads="1"/>
          </p:cNvSpPr>
          <p:nvPr/>
        </p:nvSpPr>
        <p:spPr bwMode="auto">
          <a:xfrm>
            <a:off x="6858000" y="3048000"/>
            <a:ext cx="930275" cy="466725"/>
          </a:xfrm>
          <a:prstGeom prst="rect">
            <a:avLst/>
          </a:prstGeom>
          <a:solidFill>
            <a:srgbClr val="0080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2400" b="1">
                <a:hlinkClick r:id="rId4"/>
              </a:rPr>
              <a:t>Links</a:t>
            </a:r>
            <a:endParaRPr lang="en-NZ" sz="2400" b="1"/>
          </a:p>
        </p:txBody>
      </p:sp>
      <p:sp>
        <p:nvSpPr>
          <p:cNvPr id="2055" name="Text Box 7"/>
          <p:cNvSpPr txBox="1">
            <a:spLocks noChangeArrowheads="1"/>
          </p:cNvSpPr>
          <p:nvPr/>
        </p:nvSpPr>
        <p:spPr bwMode="auto">
          <a:xfrm>
            <a:off x="6781800" y="4419600"/>
            <a:ext cx="1905000" cy="466725"/>
          </a:xfrm>
          <a:prstGeom prst="rect">
            <a:avLst/>
          </a:prstGeom>
          <a:solidFill>
            <a:srgbClr val="FF00FF">
              <a:alpha val="83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400" b="1">
                <a:hlinkClick r:id="rId5"/>
              </a:rPr>
              <a:t>Waikato Uni</a:t>
            </a:r>
            <a:endParaRPr lang="en-NZ" sz="2400" b="1"/>
          </a:p>
        </p:txBody>
      </p:sp>
      <p:sp>
        <p:nvSpPr>
          <p:cNvPr id="2056" name="Text Box 8"/>
          <p:cNvSpPr txBox="1">
            <a:spLocks noChangeArrowheads="1"/>
          </p:cNvSpPr>
          <p:nvPr/>
        </p:nvSpPr>
        <p:spPr bwMode="auto">
          <a:xfrm>
            <a:off x="6781800" y="5181600"/>
            <a:ext cx="1558925" cy="488950"/>
          </a:xfrm>
          <a:prstGeom prst="rect">
            <a:avLst/>
          </a:prstGeom>
          <a:solidFill>
            <a:srgbClr val="0000FF"/>
          </a:solidFill>
          <a:ln w="3175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2400" b="1">
                <a:solidFill>
                  <a:schemeClr val="bg1"/>
                </a:solidFill>
                <a:hlinkClick r:id="rId6"/>
              </a:rPr>
              <a:t>Hunterian</a:t>
            </a:r>
            <a:endParaRPr lang="en-NZ"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stCondLst>
                                            <p:cond delay="0"/>
                                          </p:stCondLst>
                                        </p:cTn>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stCondLst>
                                            <p:cond delay="0"/>
                                          </p:stCondLst>
                                        </p:cTn>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NZ" i="1"/>
              <a:t>Kenyanthropus platyops</a:t>
            </a:r>
          </a:p>
        </p:txBody>
      </p:sp>
      <p:sp>
        <p:nvSpPr>
          <p:cNvPr id="17411" name="Rectangle 3"/>
          <p:cNvSpPr>
            <a:spLocks noGrp="1" noChangeArrowheads="1"/>
          </p:cNvSpPr>
          <p:nvPr>
            <p:ph type="body" idx="1"/>
          </p:nvPr>
        </p:nvSpPr>
        <p:spPr>
          <a:xfrm>
            <a:off x="457200" y="1600200"/>
            <a:ext cx="5181600" cy="4495800"/>
          </a:xfrm>
        </p:spPr>
        <p:txBody>
          <a:bodyPr/>
          <a:lstStyle/>
          <a:p>
            <a:r>
              <a:rPr lang="en-NZ"/>
              <a:t>Flat faced man of Kenya</a:t>
            </a:r>
          </a:p>
          <a:p>
            <a:r>
              <a:rPr lang="en-NZ"/>
              <a:t>3.2 – 3.5 mya</a:t>
            </a:r>
          </a:p>
          <a:p>
            <a:r>
              <a:rPr lang="en-NZ"/>
              <a:t>Brain 350cc</a:t>
            </a:r>
          </a:p>
          <a:p>
            <a:r>
              <a:rPr lang="en-NZ"/>
              <a:t>Toe bone suggests upright.</a:t>
            </a:r>
          </a:p>
          <a:p>
            <a:r>
              <a:rPr lang="en-NZ"/>
              <a:t>Around same time as </a:t>
            </a:r>
            <a:r>
              <a:rPr lang="en-NZ" b="1" i="1"/>
              <a:t>A. afarensis.</a:t>
            </a:r>
          </a:p>
          <a:p>
            <a:r>
              <a:rPr lang="en-NZ"/>
              <a:t>Controversial  - may be </a:t>
            </a:r>
            <a:r>
              <a:rPr lang="en-NZ" b="1" i="1"/>
              <a:t>A. afarensis</a:t>
            </a:r>
            <a:r>
              <a:rPr lang="en-NZ"/>
              <a:t> or other hominin.</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3109913" cy="3429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AutoShape 5">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1000">
                                          <p:stCondLst>
                                            <p:cond delay="0"/>
                                          </p:stCondLst>
                                        </p:cTn>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stCondLst>
                                            <p:cond delay="0"/>
                                          </p:stCondLst>
                                        </p:cTn>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500">
                                          <p:stCondLst>
                                            <p:cond delay="0"/>
                                          </p:stCondLst>
                                        </p:cTn>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500">
                                          <p:stCondLst>
                                            <p:cond delay="0"/>
                                          </p:stCondLst>
                                        </p:cTn>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500">
                                          <p:stCondLst>
                                            <p:cond delay="0"/>
                                          </p:stCondLst>
                                        </p:cTn>
                                        <p:tgtEl>
                                          <p:spTgt spid="174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fade">
                                      <p:cBhvr>
                                        <p:cTn id="32" dur="500">
                                          <p:stCondLst>
                                            <p:cond delay="0"/>
                                          </p:stCondLst>
                                        </p:cTn>
                                        <p:tgtEl>
                                          <p:spTgt spid="174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7411">
                                            <p:txEl>
                                              <p:pRg st="5" end="5"/>
                                            </p:txEl>
                                          </p:spTgt>
                                        </p:tgtEl>
                                        <p:attrNameLst>
                                          <p:attrName>style.visibility</p:attrName>
                                        </p:attrNameLst>
                                      </p:cBhvr>
                                      <p:to>
                                        <p:strVal val="visible"/>
                                      </p:to>
                                    </p:set>
                                    <p:animEffect transition="in" filter="fade">
                                      <p:cBhvr>
                                        <p:cTn id="37" dur="500">
                                          <p:stCondLst>
                                            <p:cond delay="0"/>
                                          </p:stCondLst>
                                        </p:cTn>
                                        <p:tgtEl>
                                          <p:spTgt spid="174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13"/>
                                        </p:tgtEl>
                                        <p:attrNameLst>
                                          <p:attrName>style.visibility</p:attrName>
                                        </p:attrNameLst>
                                      </p:cBhvr>
                                      <p:to>
                                        <p:strVal val="visible"/>
                                      </p:to>
                                    </p:set>
                                    <p:anim calcmode="lin" valueType="num">
                                      <p:cBhvr additive="base">
                                        <p:cTn id="42" dur="500" fill="hold"/>
                                        <p:tgtEl>
                                          <p:spTgt spid="17413"/>
                                        </p:tgtEl>
                                        <p:attrNameLst>
                                          <p:attrName>ppt_x</p:attrName>
                                        </p:attrNameLst>
                                      </p:cBhvr>
                                      <p:tavLst>
                                        <p:tav tm="0">
                                          <p:val>
                                            <p:strVal val="#ppt_x"/>
                                          </p:val>
                                        </p:tav>
                                        <p:tav tm="100000">
                                          <p:val>
                                            <p:strVal val="#ppt_x"/>
                                          </p:val>
                                        </p:tav>
                                      </p:tavLst>
                                    </p:anim>
                                    <p:anim calcmode="lin" valueType="num">
                                      <p:cBhvr additive="base">
                                        <p:cTn id="4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uiExpand="1" build="p"/>
      <p:bldP spid="174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r>
              <a:rPr lang="en-NZ" i="1"/>
              <a:t>Australopithecus afarensis </a:t>
            </a:r>
            <a:r>
              <a:rPr lang="en-NZ" sz="2800"/>
              <a:t>“Lucy”</a:t>
            </a:r>
          </a:p>
        </p:txBody>
      </p:sp>
      <p:sp>
        <p:nvSpPr>
          <p:cNvPr id="18435" name="Rectangle 3"/>
          <p:cNvSpPr>
            <a:spLocks noGrp="1" noChangeArrowheads="1"/>
          </p:cNvSpPr>
          <p:nvPr>
            <p:ph type="body" idx="1"/>
          </p:nvPr>
        </p:nvSpPr>
        <p:spPr>
          <a:xfrm>
            <a:off x="457200" y="1066800"/>
            <a:ext cx="6019800" cy="5029200"/>
          </a:xfrm>
        </p:spPr>
        <p:txBody>
          <a:bodyPr/>
          <a:lstStyle/>
          <a:p>
            <a:r>
              <a:rPr lang="en-NZ"/>
              <a:t>Afar is an area in N.E. Africa</a:t>
            </a:r>
          </a:p>
          <a:p>
            <a:r>
              <a:rPr lang="en-NZ"/>
              <a:t>2.9 – 3.9 m.y.a.</a:t>
            </a:r>
          </a:p>
          <a:p>
            <a:r>
              <a:rPr lang="en-NZ"/>
              <a:t>Upright walking</a:t>
            </a:r>
          </a:p>
          <a:p>
            <a:r>
              <a:rPr lang="en-NZ"/>
              <a:t>Small brain (430 cc average)</a:t>
            </a:r>
          </a:p>
          <a:p>
            <a:r>
              <a:rPr lang="en-NZ"/>
              <a:t>Sexual dimorphism</a:t>
            </a:r>
          </a:p>
        </p:txBody>
      </p:sp>
      <p:pic>
        <p:nvPicPr>
          <p:cNvPr id="18437" name="Picture 5" descr="Cast of the skeleton of Lucy, an Australopithecus afar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71600"/>
            <a:ext cx="2181225"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13" descr="AL 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6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15" descr="Laetol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1790700" cy="2676525"/>
          </a:xfrm>
          <a:prstGeom prst="rect">
            <a:avLst/>
          </a:prstGeom>
          <a:noFill/>
          <a:extLst>
            <a:ext uri="{909E8E84-426E-40DD-AFC4-6F175D3DCCD1}">
              <a14:hiddenFill xmlns:a14="http://schemas.microsoft.com/office/drawing/2010/main">
                <a:solidFill>
                  <a:srgbClr val="FFFFFF"/>
                </a:solidFill>
              </a14:hiddenFill>
            </a:ext>
          </a:extLst>
        </p:spPr>
      </p:pic>
      <p:sp>
        <p:nvSpPr>
          <p:cNvPr id="18448" name="AutoShape 1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 calcmode="lin" valueType="num">
                                      <p:cBhvr additive="base">
                                        <p:cTn id="7" dur="500" fill="hold"/>
                                        <p:tgtEl>
                                          <p:spTgt spid="18448"/>
                                        </p:tgtEl>
                                        <p:attrNameLst>
                                          <p:attrName>ppt_x</p:attrName>
                                        </p:attrNameLst>
                                      </p:cBhvr>
                                      <p:tavLst>
                                        <p:tav tm="0">
                                          <p:val>
                                            <p:strVal val="#ppt_x"/>
                                          </p:val>
                                        </p:tav>
                                        <p:tav tm="100000">
                                          <p:val>
                                            <p:strVal val="#ppt_x"/>
                                          </p:val>
                                        </p:tav>
                                      </p:tavLst>
                                    </p:anim>
                                    <p:anim calcmode="lin" valueType="num">
                                      <p:cBhvr additive="base">
                                        <p:cTn id="8" dur="500" fill="hold"/>
                                        <p:tgtEl>
                                          <p:spTgt spid="18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NZ" i="1"/>
              <a:t>A. afarensis </a:t>
            </a:r>
            <a:r>
              <a:rPr lang="en-NZ"/>
              <a:t>skull </a:t>
            </a:r>
          </a:p>
        </p:txBody>
      </p:sp>
      <p:sp>
        <p:nvSpPr>
          <p:cNvPr id="19459" name="Rectangle 3"/>
          <p:cNvSpPr>
            <a:spLocks noGrp="1" noChangeArrowheads="1"/>
          </p:cNvSpPr>
          <p:nvPr>
            <p:ph type="body" idx="1"/>
          </p:nvPr>
        </p:nvSpPr>
        <p:spPr/>
        <p:txBody>
          <a:bodyPr/>
          <a:lstStyle/>
          <a:p>
            <a:r>
              <a:rPr lang="en-NZ"/>
              <a:t>Ape-like</a:t>
            </a:r>
          </a:p>
          <a:p>
            <a:r>
              <a:rPr lang="en-NZ"/>
              <a:t>Large canines and diastema</a:t>
            </a:r>
          </a:p>
        </p:txBody>
      </p:sp>
      <p:pic>
        <p:nvPicPr>
          <p:cNvPr id="19460" name="Picture 4" descr="A. afarensis Composite Reconstruction: fronta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A. afarensis Composite Reconstruction: 3/4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28575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A. afarensis Composite Reconstruction: side 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733800"/>
            <a:ext cx="2857500" cy="2609850"/>
          </a:xfrm>
          <a:prstGeom prst="rect">
            <a:avLst/>
          </a:prstGeom>
          <a:noFill/>
          <a:extLst>
            <a:ext uri="{909E8E84-426E-40DD-AFC4-6F175D3DCCD1}">
              <a14:hiddenFill xmlns:a14="http://schemas.microsoft.com/office/drawing/2010/main">
                <a:solidFill>
                  <a:srgbClr val="FFFFFF"/>
                </a:solidFill>
              </a14:hiddenFill>
            </a:ext>
          </a:extLst>
        </p:spPr>
      </p:pic>
      <p:sp>
        <p:nvSpPr>
          <p:cNvPr id="19463" name="AutoShape 7">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NZ" i="1">
                <a:solidFill>
                  <a:srgbClr val="FF0000"/>
                </a:solidFill>
              </a:rPr>
              <a:t>Australopithecus bahrelghazali</a:t>
            </a:r>
          </a:p>
        </p:txBody>
      </p:sp>
      <p:sp>
        <p:nvSpPr>
          <p:cNvPr id="24579" name="Rectangle 3"/>
          <p:cNvSpPr>
            <a:spLocks noGrp="1" noChangeArrowheads="1"/>
          </p:cNvSpPr>
          <p:nvPr>
            <p:ph type="body" idx="1"/>
          </p:nvPr>
        </p:nvSpPr>
        <p:spPr>
          <a:xfrm>
            <a:off x="457200" y="1219200"/>
            <a:ext cx="8229600" cy="4876800"/>
          </a:xfrm>
        </p:spPr>
        <p:txBody>
          <a:bodyPr/>
          <a:lstStyle/>
          <a:p>
            <a:r>
              <a:rPr lang="en-NZ" i="1"/>
              <a:t>Bahr el ghazali</a:t>
            </a:r>
            <a:r>
              <a:rPr lang="en-NZ"/>
              <a:t> = a valley in Chad</a:t>
            </a:r>
          </a:p>
          <a:p>
            <a:r>
              <a:rPr lang="en-NZ"/>
              <a:t>3 – 3.5 mya</a:t>
            </a:r>
          </a:p>
          <a:p>
            <a:r>
              <a:rPr lang="en-NZ"/>
              <a:t>Appears similar to A. afarensis, but from central Africa.</a:t>
            </a:r>
          </a:p>
          <a:p>
            <a:r>
              <a:rPr lang="en-NZ"/>
              <a:t>This is all there is of it!!!</a:t>
            </a:r>
          </a:p>
        </p:txBody>
      </p:sp>
      <p:pic>
        <p:nvPicPr>
          <p:cNvPr id="24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81400"/>
            <a:ext cx="3352800" cy="2063750"/>
          </a:xfrm>
          <a:prstGeom prst="rect">
            <a:avLst/>
          </a:prstGeom>
          <a:noFill/>
          <a:extLst>
            <a:ext uri="{909E8E84-426E-40DD-AFC4-6F175D3DCCD1}">
              <a14:hiddenFill xmlns:a14="http://schemas.microsoft.com/office/drawing/2010/main">
                <a:solidFill>
                  <a:srgbClr val="FFFFFF"/>
                </a:solidFill>
              </a14:hiddenFill>
            </a:ext>
          </a:extLst>
        </p:spPr>
      </p:pic>
      <p:sp>
        <p:nvSpPr>
          <p:cNvPr id="24583" name="AutoShape 7">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1000">
                                          <p:stCondLst>
                                            <p:cond delay="0"/>
                                          </p:stCondLst>
                                        </p:cTn>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500">
                                          <p:stCondLst>
                                            <p:cond delay="0"/>
                                          </p:stCondLst>
                                        </p:cTn>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500">
                                          <p:stCondLst>
                                            <p:cond delay="0"/>
                                          </p:stCondLst>
                                        </p:cTn>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500">
                                          <p:stCondLst>
                                            <p:cond delay="0"/>
                                          </p:stCondLst>
                                        </p:cTn>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fade">
                                      <p:cBhvr>
                                        <p:cTn id="27" dur="500">
                                          <p:stCondLst>
                                            <p:cond delay="0"/>
                                          </p:stCondLst>
                                        </p:cTn>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dissolve">
                                      <p:cBhvr>
                                        <p:cTn id="32" dur="500"/>
                                        <p:tgtEl>
                                          <p:spTgt spid="245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 calcmode="lin" valueType="num">
                                      <p:cBhvr additive="base">
                                        <p:cTn id="37" dur="500" fill="hold"/>
                                        <p:tgtEl>
                                          <p:spTgt spid="24583"/>
                                        </p:tgtEl>
                                        <p:attrNameLst>
                                          <p:attrName>ppt_x</p:attrName>
                                        </p:attrNameLst>
                                      </p:cBhvr>
                                      <p:tavLst>
                                        <p:tav tm="0">
                                          <p:val>
                                            <p:strVal val="#ppt_x"/>
                                          </p:val>
                                        </p:tav>
                                        <p:tav tm="100000">
                                          <p:val>
                                            <p:strVal val="#ppt_x"/>
                                          </p:val>
                                        </p:tav>
                                      </p:tavLst>
                                    </p:anim>
                                    <p:anim calcmode="lin" valueType="num">
                                      <p:cBhvr additive="base">
                                        <p:cTn id="3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r>
              <a:rPr lang="en-NZ" i="1">
                <a:solidFill>
                  <a:srgbClr val="FF0000"/>
                </a:solidFill>
              </a:rPr>
              <a:t>Australopithecus garhi</a:t>
            </a:r>
          </a:p>
        </p:txBody>
      </p:sp>
      <p:sp>
        <p:nvSpPr>
          <p:cNvPr id="26627" name="Rectangle 3"/>
          <p:cNvSpPr>
            <a:spLocks noGrp="1" noChangeArrowheads="1"/>
          </p:cNvSpPr>
          <p:nvPr>
            <p:ph type="body" idx="1"/>
          </p:nvPr>
        </p:nvSpPr>
        <p:spPr>
          <a:xfrm>
            <a:off x="457200" y="1219200"/>
            <a:ext cx="8229600" cy="4876800"/>
          </a:xfrm>
        </p:spPr>
        <p:txBody>
          <a:bodyPr/>
          <a:lstStyle/>
          <a:p>
            <a:r>
              <a:rPr lang="en-NZ"/>
              <a:t>Garhi = surprise in Afar language</a:t>
            </a:r>
          </a:p>
          <a:p>
            <a:r>
              <a:rPr lang="en-NZ"/>
              <a:t>2.5 m.y.a</a:t>
            </a:r>
          </a:p>
          <a:p>
            <a:r>
              <a:rPr lang="en-NZ"/>
              <a:t>Cranial capacity 450cc</a:t>
            </a:r>
          </a:p>
          <a:p>
            <a:r>
              <a:rPr lang="en-NZ"/>
              <a:t>Big canine teeth like </a:t>
            </a:r>
            <a:r>
              <a:rPr lang="en-NZ" i="1"/>
              <a:t>A. afarensis, </a:t>
            </a:r>
          </a:p>
          <a:p>
            <a:pPr lvl="1">
              <a:buFontTx/>
              <a:buNone/>
            </a:pPr>
            <a:r>
              <a:rPr lang="en-NZ" sz="3200"/>
              <a:t>but bigger molars</a:t>
            </a:r>
            <a:endParaRPr lang="en-NZ" sz="3200" i="1"/>
          </a:p>
          <a:p>
            <a:r>
              <a:rPr lang="en-NZ"/>
              <a:t>Tool user?</a:t>
            </a:r>
          </a:p>
        </p:txBody>
      </p:sp>
      <p:pic>
        <p:nvPicPr>
          <p:cNvPr id="26629" name="Picture 5" descr="origin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95650"/>
            <a:ext cx="28575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2047875" cy="1944688"/>
          </a:xfrm>
          <a:prstGeom prst="rect">
            <a:avLst/>
          </a:prstGeom>
          <a:noFill/>
          <a:extLst>
            <a:ext uri="{909E8E84-426E-40DD-AFC4-6F175D3DCCD1}">
              <a14:hiddenFill xmlns:a14="http://schemas.microsoft.com/office/drawing/2010/main">
                <a:solidFill>
                  <a:srgbClr val="FFFFFF"/>
                </a:solidFill>
              </a14:hiddenFill>
            </a:ext>
          </a:extLst>
        </p:spPr>
      </p:pic>
      <p:sp>
        <p:nvSpPr>
          <p:cNvPr id="26632" name="AutoShape 8">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ppt_x"/>
                                          </p:val>
                                        </p:tav>
                                        <p:tav tm="100000">
                                          <p:val>
                                            <p:strVal val="#ppt_x"/>
                                          </p:val>
                                        </p:tav>
                                      </p:tavLst>
                                    </p:anim>
                                    <p:anim calcmode="lin" valueType="num">
                                      <p:cBhvr additive="base">
                                        <p:cTn id="8"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NZ" i="1" dirty="0"/>
              <a:t>Australopithecus </a:t>
            </a:r>
            <a:r>
              <a:rPr lang="en-NZ" i="1" dirty="0" err="1"/>
              <a:t>africanus</a:t>
            </a:r>
            <a:endParaRPr lang="en-NZ" i="1" dirty="0"/>
          </a:p>
        </p:txBody>
      </p:sp>
      <p:sp>
        <p:nvSpPr>
          <p:cNvPr id="20483" name="Rectangle 3"/>
          <p:cNvSpPr>
            <a:spLocks noGrp="1" noChangeArrowheads="1"/>
          </p:cNvSpPr>
          <p:nvPr>
            <p:ph type="body" idx="1"/>
          </p:nvPr>
        </p:nvSpPr>
        <p:spPr>
          <a:xfrm>
            <a:off x="457200" y="1371600"/>
            <a:ext cx="8229600" cy="4724400"/>
          </a:xfrm>
        </p:spPr>
        <p:txBody>
          <a:bodyPr/>
          <a:lstStyle/>
          <a:p>
            <a:r>
              <a:rPr lang="en-NZ"/>
              <a:t>(“Southern ape of Africa") </a:t>
            </a:r>
          </a:p>
          <a:p>
            <a:r>
              <a:rPr lang="en-NZ"/>
              <a:t>First Australopithecine found </a:t>
            </a:r>
          </a:p>
          <a:p>
            <a:r>
              <a:rPr lang="en-NZ"/>
              <a:t>2 – 3 m.y.a.</a:t>
            </a:r>
          </a:p>
          <a:p>
            <a:r>
              <a:rPr lang="en-NZ"/>
              <a:t>Slightly more human-like than </a:t>
            </a:r>
            <a:r>
              <a:rPr lang="en-NZ" i="1"/>
              <a:t>A. afarensis</a:t>
            </a:r>
          </a:p>
          <a:p>
            <a:r>
              <a:rPr lang="en-NZ"/>
              <a:t>Brain 430 – 520 cc</a:t>
            </a:r>
          </a:p>
          <a:p>
            <a:r>
              <a:rPr lang="en-NZ"/>
              <a:t>Less sexual dimorphism</a:t>
            </a:r>
          </a:p>
        </p:txBody>
      </p:sp>
      <p:sp>
        <p:nvSpPr>
          <p:cNvPr id="20489" name="AutoShape 9">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500" fill="hold"/>
                                        <p:tgtEl>
                                          <p:spTgt spid="20489"/>
                                        </p:tgtEl>
                                        <p:attrNameLst>
                                          <p:attrName>ppt_x</p:attrName>
                                        </p:attrNameLst>
                                      </p:cBhvr>
                                      <p:tavLst>
                                        <p:tav tm="0">
                                          <p:val>
                                            <p:strVal val="#ppt_x"/>
                                          </p:val>
                                        </p:tav>
                                        <p:tav tm="100000">
                                          <p:val>
                                            <p:strVal val="#ppt_x"/>
                                          </p:val>
                                        </p:tav>
                                      </p:tavLst>
                                    </p:anim>
                                    <p:anim calcmode="lin" valueType="num">
                                      <p:cBhvr additive="base">
                                        <p:cTn id="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NZ" dirty="0" err="1"/>
              <a:t>Taung</a:t>
            </a:r>
            <a:r>
              <a:rPr lang="en-NZ" dirty="0"/>
              <a:t> </a:t>
            </a:r>
            <a:r>
              <a:rPr lang="en-NZ" dirty="0" smtClean="0"/>
              <a:t>Child  </a:t>
            </a:r>
            <a:endParaRPr lang="en-NZ" dirty="0"/>
          </a:p>
        </p:txBody>
      </p:sp>
      <p:sp>
        <p:nvSpPr>
          <p:cNvPr id="29699" name="Rectangle 3"/>
          <p:cNvSpPr>
            <a:spLocks noGrp="1" noChangeArrowheads="1"/>
          </p:cNvSpPr>
          <p:nvPr>
            <p:ph type="body" idx="1"/>
          </p:nvPr>
        </p:nvSpPr>
        <p:spPr>
          <a:xfrm>
            <a:off x="457200" y="1417638"/>
            <a:ext cx="8229600" cy="4678362"/>
          </a:xfrm>
        </p:spPr>
        <p:txBody>
          <a:bodyPr/>
          <a:lstStyle/>
          <a:p>
            <a:r>
              <a:rPr lang="en-NZ" i="1" dirty="0" smtClean="0"/>
              <a:t>Australopithecus </a:t>
            </a:r>
            <a:r>
              <a:rPr lang="en-NZ" i="1" dirty="0" err="1" smtClean="0"/>
              <a:t>africanus</a:t>
            </a:r>
            <a:endParaRPr lang="en-US" dirty="0"/>
          </a:p>
        </p:txBody>
      </p:sp>
      <p:pic>
        <p:nvPicPr>
          <p:cNvPr id="29703" name="Picture 7" descr="Image:Taung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228850"/>
            <a:ext cx="37719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Image:Taung's 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6695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9706" name="AutoShape 10">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additive="base">
                                        <p:cTn id="7" dur="500" fill="hold"/>
                                        <p:tgtEl>
                                          <p:spTgt spid="29706"/>
                                        </p:tgtEl>
                                        <p:attrNameLst>
                                          <p:attrName>ppt_x</p:attrName>
                                        </p:attrNameLst>
                                      </p:cBhvr>
                                      <p:tavLst>
                                        <p:tav tm="0">
                                          <p:val>
                                            <p:strVal val="#ppt_x"/>
                                          </p:val>
                                        </p:tav>
                                        <p:tav tm="100000">
                                          <p:val>
                                            <p:strVal val="#ppt_x"/>
                                          </p:val>
                                        </p:tav>
                                      </p:tavLst>
                                    </p:anim>
                                    <p:anim calcmode="lin" valueType="num">
                                      <p:cBhvr additive="base">
                                        <p:cTn id="8"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3657600" cy="1143000"/>
          </a:xfrm>
        </p:spPr>
        <p:txBody>
          <a:bodyPr/>
          <a:lstStyle/>
          <a:p>
            <a:pPr algn="l"/>
            <a:r>
              <a:rPr lang="en-NZ" dirty="0">
                <a:solidFill>
                  <a:schemeClr val="tx1"/>
                </a:solidFill>
                <a:effectLst/>
              </a:rPr>
              <a:t>“</a:t>
            </a:r>
            <a:r>
              <a:rPr lang="en-NZ" dirty="0" err="1">
                <a:solidFill>
                  <a:schemeClr val="tx1"/>
                </a:solidFill>
                <a:effectLst/>
              </a:rPr>
              <a:t>Mrs.</a:t>
            </a:r>
            <a:r>
              <a:rPr lang="en-NZ" dirty="0">
                <a:solidFill>
                  <a:schemeClr val="tx1"/>
                </a:solidFill>
                <a:effectLst/>
              </a:rPr>
              <a:t> </a:t>
            </a:r>
            <a:r>
              <a:rPr lang="en-NZ" dirty="0" err="1">
                <a:solidFill>
                  <a:schemeClr val="tx1"/>
                </a:solidFill>
                <a:effectLst/>
              </a:rPr>
              <a:t>Ples</a:t>
            </a:r>
            <a:r>
              <a:rPr lang="en-NZ" dirty="0">
                <a:solidFill>
                  <a:schemeClr val="tx1"/>
                </a:solidFill>
                <a:effectLst/>
              </a:rPr>
              <a:t>”</a:t>
            </a:r>
          </a:p>
        </p:txBody>
      </p:sp>
      <p:sp>
        <p:nvSpPr>
          <p:cNvPr id="28675" name="Rectangle 3"/>
          <p:cNvSpPr>
            <a:spLocks noGrp="1" noChangeArrowheads="1"/>
          </p:cNvSpPr>
          <p:nvPr>
            <p:ph type="body" idx="1"/>
          </p:nvPr>
        </p:nvSpPr>
        <p:spPr>
          <a:xfrm>
            <a:off x="457200" y="1143000"/>
            <a:ext cx="8229600" cy="4953000"/>
          </a:xfrm>
        </p:spPr>
        <p:txBody>
          <a:bodyPr/>
          <a:lstStyle/>
          <a:p>
            <a:r>
              <a:rPr lang="en-NZ" i="1" dirty="0" smtClean="0"/>
              <a:t>A. </a:t>
            </a:r>
            <a:r>
              <a:rPr lang="en-NZ" i="1" dirty="0" err="1" smtClean="0"/>
              <a:t>africanus</a:t>
            </a:r>
            <a:endParaRPr lang="en-US" dirty="0" smtClean="0"/>
          </a:p>
          <a:p>
            <a:endParaRPr lang="en-US" dirty="0"/>
          </a:p>
        </p:txBody>
      </p:sp>
      <p:pic>
        <p:nvPicPr>
          <p:cNvPr id="28677" name="Picture 5" descr="Image:Sts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2438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Mrs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451350" cy="2963863"/>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1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68" y="1752600"/>
            <a:ext cx="3040063" cy="5105400"/>
          </a:xfrm>
          <a:prstGeom prst="rect">
            <a:avLst/>
          </a:prstGeom>
          <a:noFill/>
          <a:extLst>
            <a:ext uri="{909E8E84-426E-40DD-AFC4-6F175D3DCCD1}">
              <a14:hiddenFill xmlns:a14="http://schemas.microsoft.com/office/drawing/2010/main">
                <a:solidFill>
                  <a:srgbClr val="FFFFFF"/>
                </a:solidFill>
              </a14:hiddenFill>
            </a:ext>
          </a:extLst>
        </p:spPr>
      </p:pic>
      <p:sp>
        <p:nvSpPr>
          <p:cNvPr id="28683" name="AutoShape 11">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 calcmode="lin" valueType="num">
                                      <p:cBhvr additive="base">
                                        <p:cTn id="7" dur="500" fill="hold"/>
                                        <p:tgtEl>
                                          <p:spTgt spid="28683"/>
                                        </p:tgtEl>
                                        <p:attrNameLst>
                                          <p:attrName>ppt_x</p:attrName>
                                        </p:attrNameLst>
                                      </p:cBhvr>
                                      <p:tavLst>
                                        <p:tav tm="0">
                                          <p:val>
                                            <p:strVal val="#ppt_x"/>
                                          </p:val>
                                        </p:tav>
                                        <p:tav tm="100000">
                                          <p:val>
                                            <p:strVal val="#ppt_x"/>
                                          </p:val>
                                        </p:tav>
                                      </p:tavLst>
                                    </p:anim>
                                    <p:anim calcmode="lin" valueType="num">
                                      <p:cBhvr additive="base">
                                        <p:cTn id="8"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NZ"/>
              <a:t>Gracile or Robust</a:t>
            </a:r>
          </a:p>
        </p:txBody>
      </p:sp>
      <p:sp>
        <p:nvSpPr>
          <p:cNvPr id="23555" name="Rectangle 3"/>
          <p:cNvSpPr>
            <a:spLocks noGrp="1" noChangeArrowheads="1"/>
          </p:cNvSpPr>
          <p:nvPr>
            <p:ph type="body" idx="1"/>
          </p:nvPr>
        </p:nvSpPr>
        <p:spPr>
          <a:xfrm>
            <a:off x="457200" y="1371600"/>
            <a:ext cx="8229600" cy="4724400"/>
          </a:xfrm>
        </p:spPr>
        <p:txBody>
          <a:bodyPr/>
          <a:lstStyle/>
          <a:p>
            <a:r>
              <a:rPr lang="en-NZ" i="1"/>
              <a:t>Australopithecus afarensis</a:t>
            </a:r>
            <a:r>
              <a:rPr lang="en-NZ"/>
              <a:t> and </a:t>
            </a:r>
            <a:r>
              <a:rPr lang="en-NZ" i="1"/>
              <a:t>africanus</a:t>
            </a:r>
            <a:r>
              <a:rPr lang="en-NZ"/>
              <a:t>, and the other species above, are known as </a:t>
            </a:r>
            <a:r>
              <a:rPr lang="en-NZ" b="1">
                <a:solidFill>
                  <a:schemeClr val="folHlink"/>
                </a:solidFill>
              </a:rPr>
              <a:t>gracile</a:t>
            </a:r>
            <a:r>
              <a:rPr lang="en-NZ">
                <a:solidFill>
                  <a:schemeClr val="folHlink"/>
                </a:solidFill>
              </a:rPr>
              <a:t> </a:t>
            </a:r>
            <a:r>
              <a:rPr lang="en-NZ"/>
              <a:t>australopithecines, because of their relatively lighter build, especially in the skull and teeth. </a:t>
            </a:r>
          </a:p>
          <a:p>
            <a:r>
              <a:rPr lang="en-NZ"/>
              <a:t>The following Paranthropus species (formerly also called </a:t>
            </a:r>
            <a:r>
              <a:rPr lang="en-NZ" i="1"/>
              <a:t>Australopithecus</a:t>
            </a:r>
            <a:r>
              <a:rPr lang="en-NZ"/>
              <a:t>) are called </a:t>
            </a:r>
            <a:r>
              <a:rPr lang="en-NZ" b="1">
                <a:solidFill>
                  <a:schemeClr val="folHlink"/>
                </a:solidFill>
              </a:rPr>
              <a:t>robust</a:t>
            </a:r>
            <a:r>
              <a:rPr lang="en-NZ"/>
              <a:t> australopithecines because of their heavier build. This is probably related to a diet of coarse plant foods.</a:t>
            </a:r>
          </a:p>
        </p:txBody>
      </p:sp>
      <p:sp>
        <p:nvSpPr>
          <p:cNvPr id="23556" name="AutoShape 4">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0"/>
            <a:ext cx="5681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60" name="AutoShape 12">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 calcmode="lin" valueType="num">
                                      <p:cBhvr additive="base">
                                        <p:cTn id="7" dur="500" fill="hold"/>
                                        <p:tgtEl>
                                          <p:spTgt spid="27660"/>
                                        </p:tgtEl>
                                        <p:attrNameLst>
                                          <p:attrName>ppt_x</p:attrName>
                                        </p:attrNameLst>
                                      </p:cBhvr>
                                      <p:tavLst>
                                        <p:tav tm="0">
                                          <p:val>
                                            <p:strVal val="#ppt_x"/>
                                          </p:val>
                                        </p:tav>
                                        <p:tav tm="100000">
                                          <p:val>
                                            <p:strVal val="#ppt_x"/>
                                          </p:val>
                                        </p:tav>
                                      </p:tavLst>
                                    </p:anim>
                                    <p:anim calcmode="lin" valueType="num">
                                      <p:cBhvr additive="base">
                                        <p:cTn id="8"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endParaRPr lang="en-US"/>
          </a:p>
        </p:txBody>
      </p:sp>
      <p:pic>
        <p:nvPicPr>
          <p:cNvPr id="25605" name="Picture 5" descr="naturecla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6"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r>
              <a:rPr lang="en-NZ" i="1"/>
              <a:t>Paranthropus aethiopicus</a:t>
            </a:r>
            <a:r>
              <a:rPr lang="en-NZ"/>
              <a:t> </a:t>
            </a:r>
          </a:p>
        </p:txBody>
      </p:sp>
      <p:sp>
        <p:nvSpPr>
          <p:cNvPr id="30723" name="Rectangle 3"/>
          <p:cNvSpPr>
            <a:spLocks noGrp="1" noChangeArrowheads="1"/>
          </p:cNvSpPr>
          <p:nvPr>
            <p:ph type="body" idx="1"/>
          </p:nvPr>
        </p:nvSpPr>
        <p:spPr>
          <a:xfrm>
            <a:off x="457200" y="1143000"/>
            <a:ext cx="8458200" cy="4953000"/>
          </a:xfrm>
        </p:spPr>
        <p:txBody>
          <a:bodyPr/>
          <a:lstStyle/>
          <a:p>
            <a:r>
              <a:rPr lang="en-NZ"/>
              <a:t>Greek para "beside", Greek anthropos "human"</a:t>
            </a:r>
          </a:p>
          <a:p>
            <a:r>
              <a:rPr lang="en-NZ"/>
              <a:t>Aethiopicus - Ethiopia</a:t>
            </a:r>
          </a:p>
          <a:p>
            <a:r>
              <a:rPr lang="en-NZ"/>
              <a:t>Primitive features (e.g. prognathic face) shared with </a:t>
            </a:r>
            <a:r>
              <a:rPr lang="en-NZ" i="1"/>
              <a:t>A. afarensis</a:t>
            </a:r>
            <a:r>
              <a:rPr lang="en-NZ"/>
              <a:t>, but more robust.</a:t>
            </a:r>
          </a:p>
          <a:p>
            <a:r>
              <a:rPr lang="en-NZ"/>
              <a:t>2.5 – 2.7 m.y.a.</a:t>
            </a:r>
          </a:p>
          <a:p>
            <a:r>
              <a:rPr lang="en-NZ"/>
              <a:t>Brain size 410 cc. </a:t>
            </a:r>
          </a:p>
        </p:txBody>
      </p:sp>
      <p:pic>
        <p:nvPicPr>
          <p:cNvPr id="30724" name="Picture 4" descr="WT17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05200"/>
            <a:ext cx="3733800" cy="3186113"/>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6781800" y="62484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000" b="1"/>
              <a:t>The Black skull</a:t>
            </a:r>
          </a:p>
        </p:txBody>
      </p:sp>
      <p:sp>
        <p:nvSpPr>
          <p:cNvPr id="30726"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ppt_x"/>
                                          </p:val>
                                        </p:tav>
                                        <p:tav tm="100000">
                                          <p:val>
                                            <p:strVal val="#ppt_x"/>
                                          </p:val>
                                        </p:tav>
                                      </p:tavLst>
                                    </p:anim>
                                    <p:anim calcmode="lin" valueType="num">
                                      <p:cBhvr additive="base">
                                        <p:cTn id="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lstStyle/>
          <a:p>
            <a:r>
              <a:rPr lang="en-NZ" i="1"/>
              <a:t>Paranthropus boisei</a:t>
            </a:r>
            <a:r>
              <a:rPr lang="en-NZ"/>
              <a:t> </a:t>
            </a:r>
          </a:p>
        </p:txBody>
      </p:sp>
      <p:sp>
        <p:nvSpPr>
          <p:cNvPr id="32771" name="Rectangle 3"/>
          <p:cNvSpPr>
            <a:spLocks noGrp="1" noChangeArrowheads="1"/>
          </p:cNvSpPr>
          <p:nvPr>
            <p:ph type="body" idx="1"/>
          </p:nvPr>
        </p:nvSpPr>
        <p:spPr>
          <a:xfrm>
            <a:off x="457200" y="1143000"/>
            <a:ext cx="8229600" cy="4953000"/>
          </a:xfrm>
        </p:spPr>
        <p:txBody>
          <a:bodyPr/>
          <a:lstStyle/>
          <a:p>
            <a:r>
              <a:rPr lang="en-NZ"/>
              <a:t>Charles Boise funded Leaky’s expedition.</a:t>
            </a:r>
          </a:p>
          <a:p>
            <a:r>
              <a:rPr lang="en-NZ"/>
              <a:t>1.2 – 2.5 m.y.a.</a:t>
            </a:r>
          </a:p>
          <a:p>
            <a:r>
              <a:rPr lang="en-NZ"/>
              <a:t>Brain 500 – 530 cc </a:t>
            </a:r>
          </a:p>
          <a:p>
            <a:r>
              <a:rPr lang="en-NZ"/>
              <a:t>Marked Sexual dimorphism</a:t>
            </a:r>
          </a:p>
          <a:p>
            <a:r>
              <a:rPr lang="en-NZ"/>
              <a:t>East Africa</a:t>
            </a:r>
          </a:p>
        </p:txBody>
      </p:sp>
      <p:pic>
        <p:nvPicPr>
          <p:cNvPr id="32773" name="Picture 5" descr="OH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27425"/>
            <a:ext cx="2082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Text Box 6"/>
          <p:cNvSpPr txBox="1">
            <a:spLocks noChangeArrowheads="1"/>
          </p:cNvSpPr>
          <p:nvPr/>
        </p:nvSpPr>
        <p:spPr bwMode="auto">
          <a:xfrm>
            <a:off x="4572000" y="36036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000" b="1"/>
              <a:t>Zinj </a:t>
            </a:r>
          </a:p>
        </p:txBody>
      </p:sp>
      <p:pic>
        <p:nvPicPr>
          <p:cNvPr id="32777" name="Picture 9" descr="OH_5_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37025"/>
            <a:ext cx="2238375" cy="2644775"/>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OH_5_fr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527425"/>
            <a:ext cx="2082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2781" name="AutoShape 13">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81"/>
                                        </p:tgtEl>
                                        <p:attrNameLst>
                                          <p:attrName>style.visibility</p:attrName>
                                        </p:attrNameLst>
                                      </p:cBhvr>
                                      <p:to>
                                        <p:strVal val="visible"/>
                                      </p:to>
                                    </p:set>
                                    <p:anim calcmode="lin" valueType="num">
                                      <p:cBhvr additive="base">
                                        <p:cTn id="7" dur="500" fill="hold"/>
                                        <p:tgtEl>
                                          <p:spTgt spid="32781"/>
                                        </p:tgtEl>
                                        <p:attrNameLst>
                                          <p:attrName>ppt_x</p:attrName>
                                        </p:attrNameLst>
                                      </p:cBhvr>
                                      <p:tavLst>
                                        <p:tav tm="0">
                                          <p:val>
                                            <p:strVal val="#ppt_x"/>
                                          </p:val>
                                        </p:tav>
                                        <p:tav tm="100000">
                                          <p:val>
                                            <p:strVal val="#ppt_x"/>
                                          </p:val>
                                        </p:tav>
                                      </p:tavLst>
                                    </p:anim>
                                    <p:anim calcmode="lin" valueType="num">
                                      <p:cBhvr additive="base">
                                        <p:cTn id="8"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NZ" i="1"/>
              <a:t>Paranthropus robustus</a:t>
            </a:r>
            <a:r>
              <a:rPr lang="en-NZ"/>
              <a:t> </a:t>
            </a:r>
          </a:p>
        </p:txBody>
      </p:sp>
      <p:sp>
        <p:nvSpPr>
          <p:cNvPr id="33795" name="Rectangle 3"/>
          <p:cNvSpPr>
            <a:spLocks noGrp="1" noChangeArrowheads="1"/>
          </p:cNvSpPr>
          <p:nvPr>
            <p:ph type="body" idx="1"/>
          </p:nvPr>
        </p:nvSpPr>
        <p:spPr>
          <a:xfrm>
            <a:off x="381000" y="1371600"/>
            <a:ext cx="5257800" cy="4724400"/>
          </a:xfrm>
        </p:spPr>
        <p:txBody>
          <a:bodyPr/>
          <a:lstStyle/>
          <a:p>
            <a:r>
              <a:rPr lang="en-NZ"/>
              <a:t>Robust = heavy build</a:t>
            </a:r>
          </a:p>
          <a:p>
            <a:r>
              <a:rPr lang="en-NZ"/>
              <a:t>1 – 2.5 m.y.a</a:t>
            </a:r>
          </a:p>
          <a:p>
            <a:r>
              <a:rPr lang="en-NZ"/>
              <a:t>Brain 450 – 550 cc</a:t>
            </a:r>
          </a:p>
          <a:p>
            <a:r>
              <a:rPr lang="en-NZ"/>
              <a:t>Moderate Sexual dimorphism</a:t>
            </a:r>
          </a:p>
          <a:p>
            <a:r>
              <a:rPr lang="en-NZ"/>
              <a:t>South Africa</a:t>
            </a:r>
          </a:p>
          <a:p>
            <a:endParaRPr lang="en-NZ"/>
          </a:p>
        </p:txBody>
      </p:sp>
      <p:pic>
        <p:nvPicPr>
          <p:cNvPr id="33797" name="Picture 5" descr="SK 46: latera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33375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SK_48_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3800" name="AutoShape 8">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 calcmode="lin" valueType="num">
                                      <p:cBhvr additive="base">
                                        <p:cTn id="7" dur="500" fill="hold"/>
                                        <p:tgtEl>
                                          <p:spTgt spid="33800"/>
                                        </p:tgtEl>
                                        <p:attrNameLst>
                                          <p:attrName>ppt_x</p:attrName>
                                        </p:attrNameLst>
                                      </p:cBhvr>
                                      <p:tavLst>
                                        <p:tav tm="0">
                                          <p:val>
                                            <p:strVal val="#ppt_x"/>
                                          </p:val>
                                        </p:tav>
                                        <p:tav tm="100000">
                                          <p:val>
                                            <p:strVal val="#ppt_x"/>
                                          </p:val>
                                        </p:tav>
                                      </p:tavLst>
                                    </p:anim>
                                    <p:anim calcmode="lin" valueType="num">
                                      <p:cBhvr additive="base">
                                        <p:cTn id="8"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endParaRPr lang="en-US"/>
          </a:p>
        </p:txBody>
      </p:sp>
      <p:pic>
        <p:nvPicPr>
          <p:cNvPr id="7172" name="Picture 4" descr="human_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9738"/>
          </a:xfrm>
          <a:prstGeom prst="rect">
            <a:avLst/>
          </a:prstGeom>
          <a:noFill/>
          <a:extLst>
            <a:ext uri="{909E8E84-426E-40DD-AFC4-6F175D3DCCD1}">
              <a14:hiddenFill xmlns:a14="http://schemas.microsoft.com/office/drawing/2010/main">
                <a:solidFill>
                  <a:srgbClr val="FFFFFF"/>
                </a:solidFill>
              </a14:hiddenFill>
            </a:ext>
          </a:extLst>
        </p:spPr>
      </p:pic>
      <p:sp>
        <p:nvSpPr>
          <p:cNvPr id="7173" name="AutoShape 5">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a:p>
        </p:txBody>
      </p:sp>
      <p:pic>
        <p:nvPicPr>
          <p:cNvPr id="21508" name="Picture 4" descr="392-004-E6DE9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22438"/>
            <a:ext cx="8915400" cy="3729038"/>
          </a:xfrm>
          <a:prstGeom prst="rect">
            <a:avLst/>
          </a:prstGeom>
          <a:noFill/>
          <a:extLst>
            <a:ext uri="{909E8E84-426E-40DD-AFC4-6F175D3DCCD1}">
              <a14:hiddenFill xmlns:a14="http://schemas.microsoft.com/office/drawing/2010/main">
                <a:solidFill>
                  <a:srgbClr val="FFFFFF"/>
                </a:solidFill>
              </a14:hiddenFill>
            </a:ext>
          </a:extLst>
        </p:spPr>
      </p:pic>
      <p:sp>
        <p:nvSpPr>
          <p:cNvPr id="21509" name="AutoShape 5">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Australopithecus </a:t>
            </a:r>
            <a:r>
              <a:rPr lang="en-NZ" dirty="0" err="1"/>
              <a:t>sebida</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3652068"/>
              </p:ext>
            </p:extLst>
          </p:nvPr>
        </p:nvGraphicFramePr>
        <p:xfrm>
          <a:off x="457200" y="1417638"/>
          <a:ext cx="8229600" cy="5135562"/>
        </p:xfrm>
        <a:graphic>
          <a:graphicData uri="http://schemas.openxmlformats.org/drawingml/2006/table">
            <a:tbl>
              <a:tblPr/>
              <a:tblGrid>
                <a:gridCol w="8153400"/>
                <a:gridCol w="76200"/>
              </a:tblGrid>
              <a:tr h="5135562">
                <a:tc>
                  <a:txBody>
                    <a:bodyPr/>
                    <a:lstStyle/>
                    <a:p>
                      <a:pPr marL="457200" indent="-457200">
                        <a:buFont typeface="Arial" panose="020B0604020202020204" pitchFamily="34" charset="0"/>
                        <a:buChar char="•"/>
                      </a:pPr>
                      <a:r>
                        <a:rPr lang="en-NZ" sz="2800" dirty="0" smtClean="0"/>
                        <a:t>About 2 million years ago</a:t>
                      </a:r>
                    </a:p>
                    <a:p>
                      <a:pPr marL="457200" indent="-457200">
                        <a:buFont typeface="Arial" panose="020B0604020202020204" pitchFamily="34" charset="0"/>
                        <a:buChar char="•"/>
                      </a:pPr>
                      <a:r>
                        <a:rPr lang="en-NZ" sz="2800" dirty="0" smtClean="0"/>
                        <a:t>Approximately </a:t>
                      </a:r>
                      <a:r>
                        <a:rPr lang="en-NZ" sz="2800" dirty="0"/>
                        <a:t>1.3 meters tall.</a:t>
                      </a:r>
                    </a:p>
                    <a:p>
                      <a:pPr marL="457200" indent="-457200">
                        <a:buFont typeface="Arial" panose="020B0604020202020204" pitchFamily="34" charset="0"/>
                        <a:buChar char="•"/>
                      </a:pPr>
                      <a:r>
                        <a:rPr lang="en-NZ" sz="2800" dirty="0" smtClean="0"/>
                        <a:t>May be transitional between A. </a:t>
                      </a:r>
                      <a:r>
                        <a:rPr lang="en-NZ" sz="2800" dirty="0" err="1" smtClean="0"/>
                        <a:t>africanus</a:t>
                      </a:r>
                      <a:r>
                        <a:rPr lang="en-NZ" sz="2800" dirty="0" smtClean="0"/>
                        <a:t> and Homo</a:t>
                      </a:r>
                    </a:p>
                    <a:p>
                      <a:pPr marL="457200" indent="-457200">
                        <a:buFont typeface="Arial" panose="020B0604020202020204" pitchFamily="34" charset="0"/>
                        <a:buChar char="•"/>
                      </a:pPr>
                      <a:r>
                        <a:rPr lang="en-NZ" sz="2800" dirty="0" smtClean="0"/>
                        <a:t>Its </a:t>
                      </a:r>
                      <a:r>
                        <a:rPr lang="en-NZ" sz="2800" dirty="0"/>
                        <a:t>cranial capacity is estimated at around 420-450 cm</a:t>
                      </a:r>
                      <a:r>
                        <a:rPr lang="en-NZ" sz="2800" baseline="30000" dirty="0"/>
                        <a:t>3</a:t>
                      </a:r>
                      <a:r>
                        <a:rPr lang="en-NZ" sz="2800" dirty="0"/>
                        <a:t>, </a:t>
                      </a:r>
                      <a:endParaRPr lang="en-NZ" sz="2800" dirty="0" smtClean="0"/>
                    </a:p>
                    <a:p>
                      <a:pPr marL="457200" indent="-457200">
                        <a:buFont typeface="Arial" panose="020B0604020202020204" pitchFamily="34" charset="0"/>
                        <a:buChar char="•"/>
                      </a:pPr>
                      <a:r>
                        <a:rPr lang="en-NZ" sz="2800" dirty="0" smtClean="0"/>
                        <a:t>Modern </a:t>
                      </a:r>
                      <a:r>
                        <a:rPr lang="en-NZ" sz="2800" dirty="0"/>
                        <a:t>hand, whose precision grip suggests it might have been </a:t>
                      </a:r>
                      <a:r>
                        <a:rPr lang="en-NZ" sz="2800" dirty="0" smtClean="0"/>
                        <a:t>tool-making</a:t>
                      </a:r>
                    </a:p>
                    <a:p>
                      <a:pPr marL="457200" indent="-457200">
                        <a:buFont typeface="Arial" panose="020B0604020202020204" pitchFamily="34" charset="0"/>
                        <a:buChar char="•"/>
                      </a:pPr>
                      <a:r>
                        <a:rPr lang="en-NZ" sz="2800" dirty="0" smtClean="0"/>
                        <a:t>If not </a:t>
                      </a:r>
                      <a:r>
                        <a:rPr lang="en-NZ" sz="2800" dirty="0"/>
                        <a:t>a transitional species, </a:t>
                      </a:r>
                      <a:r>
                        <a:rPr lang="en-NZ" sz="2800" dirty="0" smtClean="0"/>
                        <a:t>it </a:t>
                      </a:r>
                      <a:r>
                        <a:rPr lang="en-NZ" sz="2800" dirty="0"/>
                        <a:t>may have been a late southern African branch of Australopithecus coexisting with already existing members of the Homo genus.</a:t>
                      </a:r>
                    </a:p>
                  </a:txBody>
                  <a:tcPr marL="0" marR="0" marT="0" marB="0" anchor="ctr">
                    <a:lnL>
                      <a:noFill/>
                    </a:lnL>
                    <a:lnR>
                      <a:noFill/>
                    </a:lnR>
                    <a:lnT>
                      <a:noFill/>
                    </a:lnT>
                    <a:lnB>
                      <a:noFill/>
                    </a:lnB>
                  </a:tcPr>
                </a:tc>
                <a:tc>
                  <a:txBody>
                    <a:bodyPr/>
                    <a:lstStyle/>
                    <a:p>
                      <a:endParaRPr lang="en-NZ" sz="1700" dirty="0"/>
                    </a:p>
                  </a:txBody>
                  <a:tcPr marL="0" marR="0" marT="0" marB="0" anchor="ctr">
                    <a:lnL>
                      <a:noFill/>
                    </a:lnL>
                    <a:lnR>
                      <a:noFill/>
                    </a:lnR>
                    <a:lnT>
                      <a:noFill/>
                    </a:lnT>
                    <a:lnB>
                      <a:noFill/>
                    </a:lnB>
                  </a:tcPr>
                </a:tc>
              </a:tr>
            </a:tbl>
          </a:graphicData>
        </a:graphic>
      </p:graphicFrame>
      <p:pic>
        <p:nvPicPr>
          <p:cNvPr id="1025" name="Picture 1" descr="http://www.bradshawfoundation.com/origins/images/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6238"/>
            <a:ext cx="476250"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543175" y="6472238"/>
          <a:ext cx="208280" cy="365760"/>
        </p:xfrm>
        <a:graphic>
          <a:graphicData uri="http://schemas.openxmlformats.org/drawingml/2006/table">
            <a:tbl>
              <a:tblPr/>
              <a:tblGrid>
                <a:gridCol w="208280"/>
              </a:tblGrid>
              <a:tr h="0">
                <a:tc>
                  <a:txBody>
                    <a:bodyPr/>
                    <a:lstStyle/>
                    <a:p>
                      <a:endParaRPr lang="en-NZ" dirty="0"/>
                    </a:p>
                  </a:txBody>
                  <a:tcPr>
                    <a:lnL>
                      <a:noFill/>
                    </a:lnL>
                    <a:lnR>
                      <a:noFill/>
                    </a:lnR>
                    <a:lnT>
                      <a:noFill/>
                    </a:lnT>
                    <a:lnB>
                      <a:noFill/>
                    </a:lnB>
                  </a:tcPr>
                </a:tc>
              </a:tr>
            </a:tbl>
          </a:graphicData>
        </a:graphic>
      </p:graphicFrame>
    </p:spTree>
    <p:extLst>
      <p:ext uri="{BB962C8B-B14F-4D97-AF65-F5344CB8AC3E}">
        <p14:creationId xmlns:p14="http://schemas.microsoft.com/office/powerpoint/2010/main" val="182189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0247"/>
          </a:xfrm>
        </p:spPr>
        <p:txBody>
          <a:bodyPr/>
          <a:lstStyle/>
          <a:p>
            <a:r>
              <a:rPr lang="en-NZ" dirty="0" smtClean="0"/>
              <a:t>Australopithecus </a:t>
            </a:r>
            <a:r>
              <a:rPr lang="en-NZ" dirty="0" err="1" smtClean="0"/>
              <a:t>sebida</a:t>
            </a:r>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742711"/>
            <a:ext cx="8077200" cy="6095763"/>
          </a:xfrm>
        </p:spPr>
      </p:pic>
    </p:spTree>
    <p:extLst>
      <p:ext uri="{BB962C8B-B14F-4D97-AF65-F5344CB8AC3E}">
        <p14:creationId xmlns:p14="http://schemas.microsoft.com/office/powerpoint/2010/main" val="9520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46138"/>
            <a:ext cx="7300913" cy="5573966"/>
          </a:xfrm>
        </p:spPr>
      </p:pic>
    </p:spTree>
    <p:extLst>
      <p:ext uri="{BB962C8B-B14F-4D97-AF65-F5344CB8AC3E}">
        <p14:creationId xmlns:p14="http://schemas.microsoft.com/office/powerpoint/2010/main" val="349651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NZ" dirty="0" smtClean="0"/>
              <a:t>Walking</a:t>
            </a:r>
            <a:endParaRPr lang="en-NZ" dirty="0"/>
          </a:p>
        </p:txBody>
      </p:sp>
      <p:sp>
        <p:nvSpPr>
          <p:cNvPr id="3" name="Content Placeholder 2"/>
          <p:cNvSpPr>
            <a:spLocks noGrp="1"/>
          </p:cNvSpPr>
          <p:nvPr>
            <p:ph idx="1"/>
          </p:nvPr>
        </p:nvSpPr>
        <p:spPr>
          <a:xfrm>
            <a:off x="457200" y="990600"/>
            <a:ext cx="8229600" cy="5867400"/>
          </a:xfrm>
        </p:spPr>
        <p:txBody>
          <a:bodyPr/>
          <a:lstStyle/>
          <a:p>
            <a:r>
              <a:rPr lang="en-NZ" dirty="0"/>
              <a:t>The combination of </a:t>
            </a:r>
            <a:r>
              <a:rPr lang="en-NZ" dirty="0" smtClean="0"/>
              <a:t>traits </a:t>
            </a:r>
            <a:r>
              <a:rPr lang="en-NZ" dirty="0"/>
              <a:t>in Australopithecus </a:t>
            </a:r>
            <a:r>
              <a:rPr lang="en-NZ" dirty="0" err="1"/>
              <a:t>sediba</a:t>
            </a:r>
            <a:r>
              <a:rPr lang="en-NZ" dirty="0"/>
              <a:t> shows </a:t>
            </a:r>
            <a:r>
              <a:rPr lang="en-NZ" dirty="0" smtClean="0"/>
              <a:t>transition </a:t>
            </a:r>
            <a:r>
              <a:rPr lang="en-NZ" dirty="0"/>
              <a:t>from a form adapted to partial </a:t>
            </a:r>
            <a:r>
              <a:rPr lang="en-NZ" dirty="0" err="1"/>
              <a:t>arboreality</a:t>
            </a:r>
            <a:r>
              <a:rPr lang="en-NZ" dirty="0"/>
              <a:t> to one </a:t>
            </a:r>
            <a:r>
              <a:rPr lang="en-NZ" dirty="0" smtClean="0"/>
              <a:t>adapted </a:t>
            </a:r>
            <a:r>
              <a:rPr lang="en-NZ" dirty="0"/>
              <a:t>to bipedal walking. </a:t>
            </a:r>
            <a:endParaRPr lang="en-NZ" dirty="0" smtClean="0"/>
          </a:p>
          <a:p>
            <a:r>
              <a:rPr lang="en-NZ" dirty="0" smtClean="0"/>
              <a:t>The </a:t>
            </a:r>
            <a:r>
              <a:rPr lang="en-NZ" dirty="0"/>
              <a:t>legs and feet point to a previously unknown way of walking upright. With each step, Australopithecus </a:t>
            </a:r>
            <a:r>
              <a:rPr lang="en-NZ" dirty="0" err="1"/>
              <a:t>sediba</a:t>
            </a:r>
            <a:r>
              <a:rPr lang="en-NZ" dirty="0"/>
              <a:t> turned its foot inward with its weight focused on the outer edge of the foot. This odd way of striding may mean that upright walking evolved on more than one path during human evolution.</a:t>
            </a:r>
          </a:p>
        </p:txBody>
      </p:sp>
    </p:spTree>
    <p:extLst>
      <p:ext uri="{BB962C8B-B14F-4D97-AF65-F5344CB8AC3E}">
        <p14:creationId xmlns:p14="http://schemas.microsoft.com/office/powerpoint/2010/main" val="8421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type="body" idx="1"/>
          </p:nvPr>
        </p:nvSpPr>
        <p:spPr/>
        <p:txBody>
          <a:bodyPr/>
          <a:lstStyle/>
          <a:p>
            <a:endParaRPr lang="en-US"/>
          </a:p>
        </p:txBody>
      </p:sp>
      <p:pic>
        <p:nvPicPr>
          <p:cNvPr id="22533" name="Picture 5" descr="Image map of human phylogenetic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9144000" cy="7112000"/>
          </a:xfrm>
          <a:prstGeom prst="rect">
            <a:avLst/>
          </a:prstGeom>
          <a:noFill/>
          <a:extLst>
            <a:ext uri="{909E8E84-426E-40DD-AFC4-6F175D3DCCD1}">
              <a14:hiddenFill xmlns:a14="http://schemas.microsoft.com/office/drawing/2010/main">
                <a:solidFill>
                  <a:srgbClr val="FFFFFF"/>
                </a:solidFill>
              </a14:hiddenFill>
            </a:ext>
          </a:extLst>
        </p:spPr>
      </p:pic>
      <p:sp>
        <p:nvSpPr>
          <p:cNvPr id="22534"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descr="1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010400" cy="6880577"/>
          </a:xfrm>
          <a:prstGeom prst="rect">
            <a:avLst/>
          </a:prstGeom>
          <a:noFill/>
          <a:extLst>
            <a:ext uri="{909E8E84-426E-40DD-AFC4-6F175D3DCCD1}">
              <a14:hiddenFill xmlns:a14="http://schemas.microsoft.com/office/drawing/2010/main">
                <a:solidFill>
                  <a:srgbClr val="FFFFFF"/>
                </a:solidFill>
              </a14:hiddenFill>
            </a:ext>
          </a:extLst>
        </p:spPr>
      </p:pic>
      <p:sp>
        <p:nvSpPr>
          <p:cNvPr id="31749" name="AutoShape 5">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NZ" sz="4800" i="1"/>
              <a:t>Sahelanthropus tchadensis</a:t>
            </a:r>
          </a:p>
        </p:txBody>
      </p:sp>
      <p:sp>
        <p:nvSpPr>
          <p:cNvPr id="4099" name="Rectangle 3"/>
          <p:cNvSpPr>
            <a:spLocks noGrp="1" noChangeArrowheads="1"/>
          </p:cNvSpPr>
          <p:nvPr>
            <p:ph type="body" idx="1"/>
          </p:nvPr>
        </p:nvSpPr>
        <p:spPr>
          <a:xfrm>
            <a:off x="457200" y="1295400"/>
            <a:ext cx="8229600" cy="5105400"/>
          </a:xfrm>
        </p:spPr>
        <p:txBody>
          <a:bodyPr/>
          <a:lstStyle/>
          <a:p>
            <a:r>
              <a:rPr lang="en-NZ" sz="3600" dirty="0"/>
              <a:t>“Sahel hominid from chad”. </a:t>
            </a:r>
            <a:endParaRPr lang="en-NZ" sz="3600" dirty="0" smtClean="0"/>
          </a:p>
          <a:p>
            <a:r>
              <a:rPr lang="en-NZ" sz="3600" dirty="0" smtClean="0"/>
              <a:t>6 </a:t>
            </a:r>
            <a:r>
              <a:rPr lang="en-NZ" dirty="0"/>
              <a:t>–</a:t>
            </a:r>
            <a:r>
              <a:rPr lang="en-NZ" sz="3600" dirty="0"/>
              <a:t> 7 </a:t>
            </a:r>
            <a:r>
              <a:rPr lang="en-NZ" sz="3600" dirty="0" err="1"/>
              <a:t>m.y.a</a:t>
            </a:r>
            <a:r>
              <a:rPr lang="en-NZ" sz="3600" dirty="0"/>
              <a:t>. </a:t>
            </a:r>
            <a:r>
              <a:rPr lang="en-NZ" dirty="0"/>
              <a:t>(about the time our line split off)</a:t>
            </a:r>
          </a:p>
          <a:p>
            <a:pPr lvl="1"/>
            <a:r>
              <a:rPr lang="en-NZ" sz="3200" dirty="0"/>
              <a:t>brain (350cc) &amp; skull chimp-like but thicker brow ridges and face flatter</a:t>
            </a:r>
          </a:p>
          <a:p>
            <a:pPr lvl="1"/>
            <a:r>
              <a:rPr lang="en-NZ" sz="3200" dirty="0"/>
              <a:t>Smaller canine teeth than chimp</a:t>
            </a:r>
          </a:p>
          <a:p>
            <a:pPr lvl="1">
              <a:buFontTx/>
              <a:buNone/>
            </a:pPr>
            <a:endParaRPr lang="en-NZ" sz="3200" i="1" dirty="0"/>
          </a:p>
        </p:txBody>
      </p:sp>
      <p:pic>
        <p:nvPicPr>
          <p:cNvPr id="4103" name="Picture 7" descr="Tou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19600"/>
            <a:ext cx="2209800" cy="2116138"/>
          </a:xfrm>
          <a:prstGeom prst="rect">
            <a:avLst/>
          </a:prstGeom>
          <a:noFill/>
          <a:extLst>
            <a:ext uri="{909E8E84-426E-40DD-AFC4-6F175D3DCCD1}">
              <a14:hiddenFill xmlns:a14="http://schemas.microsoft.com/office/drawing/2010/main">
                <a:solidFill>
                  <a:srgbClr val="FFFFFF"/>
                </a:solidFill>
              </a14:hiddenFill>
            </a:ext>
          </a:extLst>
        </p:spPr>
      </p:pic>
      <p:sp>
        <p:nvSpPr>
          <p:cNvPr id="4104" name="AutoShape 8">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1000">
                                          <p:stCondLst>
                                            <p:cond delay="0"/>
                                          </p:stCondLst>
                                        </p:cTn>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dissolve">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500">
                                          <p:stCondLst>
                                            <p:cond delay="0"/>
                                          </p:stCondLst>
                                        </p:cTn>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fade">
                                      <p:cBhvr>
                                        <p:cTn id="22" dur="500">
                                          <p:stCondLst>
                                            <p:cond delay="0"/>
                                          </p:stCondLst>
                                        </p:cTn>
                                        <p:tgtEl>
                                          <p:spTgt spid="40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fade">
                                      <p:cBhvr>
                                        <p:cTn id="27" dur="500">
                                          <p:stCondLst>
                                            <p:cond delay="0"/>
                                          </p:stCondLst>
                                        </p:cTn>
                                        <p:tgtEl>
                                          <p:spTgt spid="40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4099">
                                            <p:txEl>
                                              <p:pRg st="3" end="3"/>
                                            </p:txEl>
                                          </p:spTgt>
                                        </p:tgtEl>
                                        <p:attrNameLst>
                                          <p:attrName>style.visibility</p:attrName>
                                        </p:attrNameLst>
                                      </p:cBhvr>
                                      <p:to>
                                        <p:strVal val="visible"/>
                                      </p:to>
                                    </p:set>
                                    <p:animEffect transition="in" filter="fade">
                                      <p:cBhvr>
                                        <p:cTn id="32" dur="500">
                                          <p:stCondLst>
                                            <p:cond delay="0"/>
                                          </p:stCondLst>
                                        </p:cTn>
                                        <p:tgtEl>
                                          <p:spTgt spid="409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additive="base">
                                        <p:cTn id="37" dur="500" fill="hold"/>
                                        <p:tgtEl>
                                          <p:spTgt spid="4104"/>
                                        </p:tgtEl>
                                        <p:attrNameLst>
                                          <p:attrName>ppt_x</p:attrName>
                                        </p:attrNameLst>
                                      </p:cBhvr>
                                      <p:tavLst>
                                        <p:tav tm="0">
                                          <p:val>
                                            <p:strVal val="#ppt_x"/>
                                          </p:val>
                                        </p:tav>
                                        <p:tav tm="100000">
                                          <p:val>
                                            <p:strVal val="#ppt_x"/>
                                          </p:val>
                                        </p:tav>
                                      </p:tavLst>
                                    </p:anim>
                                    <p:anim calcmode="lin" valueType="num">
                                      <p:cBhvr additive="base">
                                        <p:cTn id="3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i="1"/>
              <a:t>Orrorin tugenensis</a:t>
            </a:r>
            <a:endParaRPr lang="en-NZ" sz="3600"/>
          </a:p>
        </p:txBody>
      </p:sp>
      <p:sp>
        <p:nvSpPr>
          <p:cNvPr id="5123" name="Rectangle 3"/>
          <p:cNvSpPr>
            <a:spLocks noGrp="1" noChangeArrowheads="1"/>
          </p:cNvSpPr>
          <p:nvPr>
            <p:ph type="body" idx="1"/>
          </p:nvPr>
        </p:nvSpPr>
        <p:spPr>
          <a:xfrm>
            <a:off x="457200" y="1371600"/>
            <a:ext cx="8229600" cy="4724400"/>
          </a:xfrm>
        </p:spPr>
        <p:txBody>
          <a:bodyPr/>
          <a:lstStyle/>
          <a:p>
            <a:r>
              <a:rPr lang="en-NZ" dirty="0"/>
              <a:t>“Original Man” (page </a:t>
            </a:r>
            <a:r>
              <a:rPr lang="en-NZ" dirty="0" smtClean="0"/>
              <a:t>217)</a:t>
            </a:r>
            <a:endParaRPr lang="en-NZ" dirty="0"/>
          </a:p>
          <a:p>
            <a:r>
              <a:rPr lang="en-NZ" dirty="0"/>
              <a:t>6 </a:t>
            </a:r>
            <a:r>
              <a:rPr lang="en-NZ" dirty="0" err="1"/>
              <a:t>m.y.a</a:t>
            </a:r>
            <a:r>
              <a:rPr lang="en-NZ" dirty="0"/>
              <a:t>. </a:t>
            </a:r>
          </a:p>
          <a:p>
            <a:r>
              <a:rPr lang="en-NZ" dirty="0"/>
              <a:t>Arm and thigh bones, lower jaws, and teeth.</a:t>
            </a:r>
          </a:p>
          <a:p>
            <a:r>
              <a:rPr lang="en-NZ" dirty="0"/>
              <a:t>Chimp size. </a:t>
            </a:r>
          </a:p>
          <a:p>
            <a:r>
              <a:rPr lang="en-NZ" dirty="0"/>
              <a:t>Upright walking?</a:t>
            </a:r>
          </a:p>
          <a:p>
            <a:r>
              <a:rPr lang="en-NZ" dirty="0"/>
              <a:t>Smaller canines, thick enamel</a:t>
            </a:r>
          </a:p>
          <a:p>
            <a:r>
              <a:rPr lang="en-NZ" dirty="0"/>
              <a:t>Lived in dry forest?</a:t>
            </a:r>
            <a:endParaRPr lang="en-NZ" i="1" dirty="0"/>
          </a:p>
          <a:p>
            <a:endParaRPr lang="en-NZ" dirty="0"/>
          </a:p>
        </p:txBody>
      </p:sp>
      <p:pic>
        <p:nvPicPr>
          <p:cNvPr id="5127" name="Picture 7" descr="orror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3324225"/>
            <a:ext cx="3533775" cy="3533775"/>
          </a:xfrm>
          <a:prstGeom prst="rect">
            <a:avLst/>
          </a:prstGeom>
          <a:noFill/>
          <a:extLst>
            <a:ext uri="{909E8E84-426E-40DD-AFC4-6F175D3DCCD1}">
              <a14:hiddenFill xmlns:a14="http://schemas.microsoft.com/office/drawing/2010/main">
                <a:solidFill>
                  <a:srgbClr val="FFFFFF"/>
                </a:solidFill>
              </a14:hiddenFill>
            </a:ext>
          </a:extLst>
        </p:spPr>
      </p:pic>
      <p:sp>
        <p:nvSpPr>
          <p:cNvPr id="5128" name="AutoShape 8">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stCondLst>
                                            <p:cond delay="0"/>
                                          </p:stCondLst>
                                        </p:cTn>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500">
                                          <p:stCondLst>
                                            <p:cond delay="0"/>
                                          </p:stCondLst>
                                        </p:cTn>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500">
                                          <p:stCondLst>
                                            <p:cond delay="0"/>
                                          </p:stCondLst>
                                        </p:cTn>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500">
                                          <p:stCondLst>
                                            <p:cond delay="0"/>
                                          </p:stCondLst>
                                        </p:cTn>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500">
                                          <p:stCondLst>
                                            <p:cond delay="0"/>
                                          </p:stCondLst>
                                        </p:cTn>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500">
                                          <p:stCondLst>
                                            <p:cond delay="0"/>
                                          </p:stCondLst>
                                        </p:cTn>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500">
                                          <p:stCondLst>
                                            <p:cond delay="0"/>
                                          </p:stCondLst>
                                        </p:cTn>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fade">
                                      <p:cBhvr>
                                        <p:cTn id="42" dur="500">
                                          <p:stCondLst>
                                            <p:cond delay="0"/>
                                          </p:stCondLst>
                                        </p:cTn>
                                        <p:tgtEl>
                                          <p:spTgt spid="51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128"/>
                                        </p:tgtEl>
                                        <p:attrNameLst>
                                          <p:attrName>style.visibility</p:attrName>
                                        </p:attrNameLst>
                                      </p:cBhvr>
                                      <p:to>
                                        <p:strVal val="visible"/>
                                      </p:to>
                                    </p:set>
                                    <p:anim calcmode="lin" valueType="num">
                                      <p:cBhvr additive="base">
                                        <p:cTn id="47" dur="500" fill="hold"/>
                                        <p:tgtEl>
                                          <p:spTgt spid="5128"/>
                                        </p:tgtEl>
                                        <p:attrNameLst>
                                          <p:attrName>ppt_x</p:attrName>
                                        </p:attrNameLst>
                                      </p:cBhvr>
                                      <p:tavLst>
                                        <p:tav tm="0">
                                          <p:val>
                                            <p:strVal val="#ppt_x"/>
                                          </p:val>
                                        </p:tav>
                                        <p:tav tm="100000">
                                          <p:val>
                                            <p:strVal val="#ppt_x"/>
                                          </p:val>
                                        </p:tav>
                                      </p:tavLst>
                                    </p:anim>
                                    <p:anim calcmode="lin" valueType="num">
                                      <p:cBhvr additive="base">
                                        <p:cTn id="4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P spid="5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NZ" i="1"/>
              <a:t>Ardipithecus kadabba</a:t>
            </a:r>
            <a:r>
              <a:rPr lang="en-NZ"/>
              <a:t> </a:t>
            </a:r>
          </a:p>
        </p:txBody>
      </p:sp>
      <p:sp>
        <p:nvSpPr>
          <p:cNvPr id="14339" name="Rectangle 3"/>
          <p:cNvSpPr>
            <a:spLocks noGrp="1" noChangeArrowheads="1"/>
          </p:cNvSpPr>
          <p:nvPr>
            <p:ph type="body" idx="1"/>
          </p:nvPr>
        </p:nvSpPr>
        <p:spPr>
          <a:xfrm>
            <a:off x="457200" y="1600200"/>
            <a:ext cx="5181600" cy="4495800"/>
          </a:xfrm>
        </p:spPr>
        <p:txBody>
          <a:bodyPr/>
          <a:lstStyle/>
          <a:p>
            <a:r>
              <a:rPr lang="en-NZ" b="1" i="1"/>
              <a:t>Kadabba</a:t>
            </a:r>
            <a:r>
              <a:rPr lang="en-NZ"/>
              <a:t> = “basal family ancestor".</a:t>
            </a:r>
          </a:p>
          <a:p>
            <a:r>
              <a:rPr lang="en-NZ"/>
              <a:t>5.54 – 5.77 m.y.a</a:t>
            </a:r>
          </a:p>
        </p:txBody>
      </p:sp>
      <p:pic>
        <p:nvPicPr>
          <p:cNvPr id="14343" name="Picture 7" descr="2003429163253_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3657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4344" name="AutoShape 8">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ppt_x"/>
                                          </p:val>
                                        </p:tav>
                                        <p:tav tm="100000">
                                          <p:val>
                                            <p:strVal val="#ppt_x"/>
                                          </p:val>
                                        </p:tav>
                                      </p:tavLst>
                                    </p:anim>
                                    <p:anim calcmode="lin" valueType="num">
                                      <p:cBhvr additive="base">
                                        <p:cTn id="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62"/>
          </a:xfrm>
        </p:spPr>
        <p:txBody>
          <a:bodyPr/>
          <a:lstStyle/>
          <a:p>
            <a:r>
              <a:rPr lang="en-NZ" i="1"/>
              <a:t>Ardipithecus ramidus</a:t>
            </a:r>
          </a:p>
        </p:txBody>
      </p:sp>
      <p:sp>
        <p:nvSpPr>
          <p:cNvPr id="13315" name="Rectangle 3"/>
          <p:cNvSpPr>
            <a:spLocks noGrp="1" noChangeArrowheads="1"/>
          </p:cNvSpPr>
          <p:nvPr>
            <p:ph type="body" idx="1"/>
          </p:nvPr>
        </p:nvSpPr>
        <p:spPr>
          <a:xfrm>
            <a:off x="0" y="1143000"/>
            <a:ext cx="6705600" cy="5410200"/>
          </a:xfrm>
        </p:spPr>
        <p:txBody>
          <a:bodyPr/>
          <a:lstStyle/>
          <a:p>
            <a:pPr>
              <a:lnSpc>
                <a:spcPct val="80000"/>
              </a:lnSpc>
            </a:pPr>
            <a:r>
              <a:rPr lang="en-NZ" sz="2400" b="1">
                <a:solidFill>
                  <a:srgbClr val="FF0000"/>
                </a:solidFill>
              </a:rPr>
              <a:t>In the Afar language Ardi means "ground". 'Ramid' means 'root‘. Pithecus = ape</a:t>
            </a:r>
          </a:p>
          <a:p>
            <a:pPr>
              <a:lnSpc>
                <a:spcPct val="80000"/>
              </a:lnSpc>
            </a:pPr>
            <a:r>
              <a:rPr lang="en-NZ" sz="2400" b="1"/>
              <a:t>4 – 6 m.y.a. (“Ardi” 4.4 m.y.a.) </a:t>
            </a:r>
          </a:p>
          <a:p>
            <a:pPr>
              <a:lnSpc>
                <a:spcPct val="80000"/>
              </a:lnSpc>
            </a:pPr>
            <a:r>
              <a:rPr lang="en-US" sz="2400" b="1"/>
              <a:t>About 120 cm tall and 50 kg.</a:t>
            </a:r>
            <a:endParaRPr lang="en-NZ" sz="2400" b="1"/>
          </a:p>
          <a:p>
            <a:pPr>
              <a:lnSpc>
                <a:spcPct val="80000"/>
              </a:lnSpc>
            </a:pPr>
            <a:r>
              <a:rPr lang="en-NZ" sz="2400" b="1"/>
              <a:t>Ape-like upright walker – suggested by toe structure.</a:t>
            </a:r>
          </a:p>
          <a:p>
            <a:pPr>
              <a:lnSpc>
                <a:spcPct val="80000"/>
              </a:lnSpc>
            </a:pPr>
            <a:r>
              <a:rPr lang="en-US" sz="2400" b="1"/>
              <a:t>Feet well adapted to grasping, (big toe not in line with others) and able to climb trees. The structure of Ardi's feet, pelvis, legs and hands suggest that she was a biped on the ground, but a quadruped in the trees. </a:t>
            </a:r>
            <a:r>
              <a:rPr lang="en-NZ" sz="2400" b="1"/>
              <a:t>Did NOT knuckle walk.</a:t>
            </a:r>
          </a:p>
          <a:p>
            <a:pPr>
              <a:lnSpc>
                <a:spcPct val="80000"/>
              </a:lnSpc>
            </a:pPr>
            <a:r>
              <a:rPr lang="en-NZ" sz="2400" b="1"/>
              <a:t>Chimp sized brain.</a:t>
            </a:r>
          </a:p>
          <a:p>
            <a:pPr>
              <a:lnSpc>
                <a:spcPct val="80000"/>
              </a:lnSpc>
            </a:pPr>
            <a:r>
              <a:rPr lang="en-US" sz="2400" b="1"/>
              <a:t>Teeth resemble modern human teeth more closely than they do those of a chimpanzee.</a:t>
            </a:r>
            <a:endParaRPr lang="en-NZ" sz="2400" b="1"/>
          </a:p>
          <a:p>
            <a:pPr>
              <a:lnSpc>
                <a:spcPct val="80000"/>
              </a:lnSpc>
            </a:pPr>
            <a:r>
              <a:rPr lang="en-US" sz="2400" b="1"/>
              <a:t>Lived in woodland conditions.</a:t>
            </a:r>
            <a:endParaRPr lang="en-NZ" sz="2400"/>
          </a:p>
        </p:txBody>
      </p:sp>
      <p:pic>
        <p:nvPicPr>
          <p:cNvPr id="13322" name="Picture 10" descr="ar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1066800"/>
            <a:ext cx="2214562" cy="5791200"/>
          </a:xfrm>
          <a:prstGeom prst="rect">
            <a:avLst/>
          </a:prstGeom>
          <a:noFill/>
          <a:extLst>
            <a:ext uri="{909E8E84-426E-40DD-AFC4-6F175D3DCCD1}">
              <a14:hiddenFill xmlns:a14="http://schemas.microsoft.com/office/drawing/2010/main">
                <a:solidFill>
                  <a:srgbClr val="FFFFFF"/>
                </a:solidFill>
              </a14:hiddenFill>
            </a:ext>
          </a:extLst>
        </p:spPr>
      </p:pic>
      <p:sp>
        <p:nvSpPr>
          <p:cNvPr id="13324" name="AutoShape 12">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1000">
                                          <p:stCondLst>
                                            <p:cond delay="0"/>
                                          </p:stCondLst>
                                        </p:cTn>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500">
                                          <p:stCondLst>
                                            <p:cond delay="0"/>
                                          </p:stCondLst>
                                        </p:cTn>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500">
                                          <p:stCondLst>
                                            <p:cond delay="0"/>
                                          </p:stCondLst>
                                        </p:cTn>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500">
                                          <p:stCondLst>
                                            <p:cond delay="0"/>
                                          </p:stCondLst>
                                        </p:cTn>
                                        <p:tgtEl>
                                          <p:spTgt spid="13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fade">
                                      <p:cBhvr>
                                        <p:cTn id="27" dur="500">
                                          <p:stCondLst>
                                            <p:cond delay="0"/>
                                          </p:stCondLst>
                                        </p:cTn>
                                        <p:tgtEl>
                                          <p:spTgt spid="13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fade">
                                      <p:cBhvr>
                                        <p:cTn id="32" dur="500">
                                          <p:stCondLst>
                                            <p:cond delay="0"/>
                                          </p:stCondLst>
                                        </p:cTn>
                                        <p:tgtEl>
                                          <p:spTgt spid="133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3315">
                                            <p:txEl>
                                              <p:pRg st="5" end="5"/>
                                            </p:txEl>
                                          </p:spTgt>
                                        </p:tgtEl>
                                        <p:attrNameLst>
                                          <p:attrName>style.visibility</p:attrName>
                                        </p:attrNameLst>
                                      </p:cBhvr>
                                      <p:to>
                                        <p:strVal val="visible"/>
                                      </p:to>
                                    </p:set>
                                    <p:animEffect transition="in" filter="fade">
                                      <p:cBhvr>
                                        <p:cTn id="37" dur="500">
                                          <p:stCondLst>
                                            <p:cond delay="0"/>
                                          </p:stCondLst>
                                        </p:cTn>
                                        <p:tgtEl>
                                          <p:spTgt spid="133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500">
                                          <p:stCondLst>
                                            <p:cond delay="0"/>
                                          </p:stCondLst>
                                        </p:cTn>
                                        <p:tgtEl>
                                          <p:spTgt spid="1331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3315">
                                            <p:txEl>
                                              <p:pRg st="7" end="7"/>
                                            </p:txEl>
                                          </p:spTgt>
                                        </p:tgtEl>
                                        <p:attrNameLst>
                                          <p:attrName>style.visibility</p:attrName>
                                        </p:attrNameLst>
                                      </p:cBhvr>
                                      <p:to>
                                        <p:strVal val="visible"/>
                                      </p:to>
                                    </p:set>
                                    <p:animEffect transition="in" filter="fade">
                                      <p:cBhvr>
                                        <p:cTn id="47" dur="500">
                                          <p:stCondLst>
                                            <p:cond delay="0"/>
                                          </p:stCondLst>
                                        </p:cTn>
                                        <p:tgtEl>
                                          <p:spTgt spid="1331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324"/>
                                        </p:tgtEl>
                                        <p:attrNameLst>
                                          <p:attrName>style.visibility</p:attrName>
                                        </p:attrNameLst>
                                      </p:cBhvr>
                                      <p:to>
                                        <p:strVal val="visible"/>
                                      </p:to>
                                    </p:set>
                                    <p:anim calcmode="lin" valueType="num">
                                      <p:cBhvr additive="base">
                                        <p:cTn id="52" dur="500" fill="hold"/>
                                        <p:tgtEl>
                                          <p:spTgt spid="13324"/>
                                        </p:tgtEl>
                                        <p:attrNameLst>
                                          <p:attrName>ppt_x</p:attrName>
                                        </p:attrNameLst>
                                      </p:cBhvr>
                                      <p:tavLst>
                                        <p:tav tm="0">
                                          <p:val>
                                            <p:strVal val="#ppt_x"/>
                                          </p:val>
                                        </p:tav>
                                        <p:tav tm="100000">
                                          <p:val>
                                            <p:strVal val="#ppt_x"/>
                                          </p:val>
                                        </p:tav>
                                      </p:tavLst>
                                    </p:anim>
                                    <p:anim calcmode="lin" valueType="num">
                                      <p:cBhvr additive="base">
                                        <p:cTn id="53"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P spid="133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NZ" i="1"/>
              <a:t>Australopithecus anamensis</a:t>
            </a:r>
          </a:p>
        </p:txBody>
      </p:sp>
      <p:sp>
        <p:nvSpPr>
          <p:cNvPr id="16387" name="Rectangle 3"/>
          <p:cNvSpPr>
            <a:spLocks noGrp="1" noChangeArrowheads="1"/>
          </p:cNvSpPr>
          <p:nvPr>
            <p:ph type="body" idx="1"/>
          </p:nvPr>
        </p:nvSpPr>
        <p:spPr>
          <a:xfrm>
            <a:off x="457200" y="1295400"/>
            <a:ext cx="8229600" cy="4800600"/>
          </a:xfrm>
        </p:spPr>
        <p:txBody>
          <a:bodyPr/>
          <a:lstStyle/>
          <a:p>
            <a:r>
              <a:rPr lang="en-NZ"/>
              <a:t>Austral = southern</a:t>
            </a:r>
          </a:p>
          <a:p>
            <a:r>
              <a:rPr lang="en-NZ"/>
              <a:t>Turkana word </a:t>
            </a:r>
            <a:r>
              <a:rPr lang="en-NZ" b="1" i="1"/>
              <a:t>anam</a:t>
            </a:r>
            <a:r>
              <a:rPr lang="en-NZ"/>
              <a:t>, meaning "lake".</a:t>
            </a:r>
          </a:p>
          <a:p>
            <a:r>
              <a:rPr lang="en-NZ"/>
              <a:t>3.9 – 4.1 m.y.a.</a:t>
            </a:r>
          </a:p>
          <a:p>
            <a:r>
              <a:rPr lang="en-NZ"/>
              <a:t>Upright walking </a:t>
            </a:r>
          </a:p>
        </p:txBody>
      </p:sp>
      <p:pic>
        <p:nvPicPr>
          <p:cNvPr id="16389" name="Picture 5" descr="Australopithecus anam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3989388"/>
            <a:ext cx="2914650" cy="2868612"/>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preluc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71925"/>
            <a:ext cx="4886325" cy="2886075"/>
          </a:xfrm>
          <a:prstGeom prst="rect">
            <a:avLst/>
          </a:prstGeom>
          <a:noFill/>
          <a:extLst>
            <a:ext uri="{909E8E84-426E-40DD-AFC4-6F175D3DCCD1}">
              <a14:hiddenFill xmlns:a14="http://schemas.microsoft.com/office/drawing/2010/main">
                <a:solidFill>
                  <a:srgbClr val="FFFFFF"/>
                </a:solidFill>
              </a14:hiddenFill>
            </a:ext>
          </a:extLst>
        </p:spPr>
      </p:pic>
      <p:sp>
        <p:nvSpPr>
          <p:cNvPr id="16395" name="AutoShape 11">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additive="base">
                                        <p:cTn id="7" dur="500" fill="hold"/>
                                        <p:tgtEl>
                                          <p:spTgt spid="16395"/>
                                        </p:tgtEl>
                                        <p:attrNameLst>
                                          <p:attrName>ppt_x</p:attrName>
                                        </p:attrNameLst>
                                      </p:cBhvr>
                                      <p:tavLst>
                                        <p:tav tm="0">
                                          <p:val>
                                            <p:strVal val="#ppt_x"/>
                                          </p:val>
                                        </p:tav>
                                        <p:tav tm="100000">
                                          <p:val>
                                            <p:strVal val="#ppt_x"/>
                                          </p:val>
                                        </p:tav>
                                      </p:tavLst>
                                    </p:anim>
                                    <p:anim calcmode="lin" valueType="num">
                                      <p:cBhvr additive="base">
                                        <p:cTn id="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Teamwork</Template>
  <TotalTime>3406</TotalTime>
  <Words>741</Words>
  <Application>Microsoft Office PowerPoint</Application>
  <PresentationFormat>On-screen Show (4:3)</PresentationFormat>
  <Paragraphs>109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Teamwork</vt:lpstr>
      <vt:lpstr>Hominins</vt:lpstr>
      <vt:lpstr>PowerPoint Presentation</vt:lpstr>
      <vt:lpstr>PowerPoint Presentation</vt:lpstr>
      <vt:lpstr>PowerPoint Presentation</vt:lpstr>
      <vt:lpstr>Sahelanthropus tchadensis</vt:lpstr>
      <vt:lpstr>Orrorin tugenensis</vt:lpstr>
      <vt:lpstr>Ardipithecus kadabba </vt:lpstr>
      <vt:lpstr>Ardipithecus ramidus</vt:lpstr>
      <vt:lpstr>Australopithecus anamensis</vt:lpstr>
      <vt:lpstr>Kenyanthropus platyops</vt:lpstr>
      <vt:lpstr>Australopithecus afarensis “Lucy”</vt:lpstr>
      <vt:lpstr>A. afarensis skull </vt:lpstr>
      <vt:lpstr>Australopithecus bahrelghazali</vt:lpstr>
      <vt:lpstr>Australopithecus garhi</vt:lpstr>
      <vt:lpstr>Australopithecus africanus</vt:lpstr>
      <vt:lpstr>Taung Child  </vt:lpstr>
      <vt:lpstr>“Mrs. Ples”</vt:lpstr>
      <vt:lpstr>Gracile or Robust</vt:lpstr>
      <vt:lpstr>PowerPoint Presentation</vt:lpstr>
      <vt:lpstr>Paranthropus aethiopicus </vt:lpstr>
      <vt:lpstr>Paranthropus boisei </vt:lpstr>
      <vt:lpstr>Paranthropus robustus </vt:lpstr>
      <vt:lpstr>PowerPoint Presentation</vt:lpstr>
      <vt:lpstr>PowerPoint Presentation</vt:lpstr>
      <vt:lpstr>Australopithecus sebida</vt:lpstr>
      <vt:lpstr>Australopithecus sebida</vt:lpstr>
      <vt:lpstr>PowerPoint Presentation</vt:lpstr>
      <vt:lpstr>Walking</vt:lpstr>
    </vt:vector>
  </TitlesOfParts>
  <Company>St. Marys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HUMAN EVOLUTION</dc:title>
  <dc:creator>Rick Wood</dc:creator>
  <cp:lastModifiedBy>Rick Wood</cp:lastModifiedBy>
  <cp:revision>31</cp:revision>
  <dcterms:created xsi:type="dcterms:W3CDTF">2008-09-18T21:31:57Z</dcterms:created>
  <dcterms:modified xsi:type="dcterms:W3CDTF">2014-09-16T21:41:28Z</dcterms:modified>
</cp:coreProperties>
</file>